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4"/>
    <p:sldMasterId id="2147483675" r:id="rId5"/>
  </p:sldMasterIdLst>
  <p:notesMasterIdLst>
    <p:notesMasterId r:id="rId24"/>
  </p:notesMasterIdLst>
  <p:handoutMasterIdLst>
    <p:handoutMasterId r:id="rId25"/>
  </p:handoutMasterIdLst>
  <p:sldIdLst>
    <p:sldId id="256" r:id="rId6"/>
    <p:sldId id="257" r:id="rId7"/>
    <p:sldId id="258" r:id="rId8"/>
    <p:sldId id="259" r:id="rId9"/>
    <p:sldId id="260" r:id="rId10"/>
    <p:sldId id="265" r:id="rId11"/>
    <p:sldId id="264" r:id="rId12"/>
    <p:sldId id="262" r:id="rId13"/>
    <p:sldId id="266" r:id="rId14"/>
    <p:sldId id="277" r:id="rId15"/>
    <p:sldId id="267" r:id="rId16"/>
    <p:sldId id="268" r:id="rId17"/>
    <p:sldId id="269" r:id="rId18"/>
    <p:sldId id="270" r:id="rId19"/>
    <p:sldId id="271" r:id="rId20"/>
    <p:sldId id="273" r:id="rId21"/>
    <p:sldId id="275" r:id="rId22"/>
    <p:sldId id="276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53383B1-55D6-44AE-8933-1CF572A1354C}" v="6" dt="2021-01-31T20:18:40.49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eke" userId="b9b1a049-6b87-453c-9d4e-1b3ea0ffd634" providerId="ADAL" clId="{D53383B1-55D6-44AE-8933-1CF572A1354C}"/>
    <pc:docChg chg="custSel addSld delSld modSld">
      <pc:chgData name="Marieke" userId="b9b1a049-6b87-453c-9d4e-1b3ea0ffd634" providerId="ADAL" clId="{D53383B1-55D6-44AE-8933-1CF572A1354C}" dt="2021-01-31T20:19:21.542" v="155" actId="113"/>
      <pc:docMkLst>
        <pc:docMk/>
      </pc:docMkLst>
      <pc:sldChg chg="modSp mod">
        <pc:chgData name="Marieke" userId="b9b1a049-6b87-453c-9d4e-1b3ea0ffd634" providerId="ADAL" clId="{D53383B1-55D6-44AE-8933-1CF572A1354C}" dt="2021-01-31T20:16:35.531" v="0" actId="20577"/>
        <pc:sldMkLst>
          <pc:docMk/>
          <pc:sldMk cId="3252635398" sldId="265"/>
        </pc:sldMkLst>
        <pc:spChg chg="mod">
          <ac:chgData name="Marieke" userId="b9b1a049-6b87-453c-9d4e-1b3ea0ffd634" providerId="ADAL" clId="{D53383B1-55D6-44AE-8933-1CF572A1354C}" dt="2021-01-31T20:16:35.531" v="0" actId="20577"/>
          <ac:spMkLst>
            <pc:docMk/>
            <pc:sldMk cId="3252635398" sldId="265"/>
            <ac:spMk id="2" creationId="{3500C75F-F0E0-43A1-B9C0-AED5264D5FAD}"/>
          </ac:spMkLst>
        </pc:spChg>
      </pc:sldChg>
      <pc:sldChg chg="modSp mod">
        <pc:chgData name="Marieke" userId="b9b1a049-6b87-453c-9d4e-1b3ea0ffd634" providerId="ADAL" clId="{D53383B1-55D6-44AE-8933-1CF572A1354C}" dt="2021-01-31T20:17:41.258" v="144" actId="20577"/>
        <pc:sldMkLst>
          <pc:docMk/>
          <pc:sldMk cId="2074534419" sldId="266"/>
        </pc:sldMkLst>
        <pc:spChg chg="mod">
          <ac:chgData name="Marieke" userId="b9b1a049-6b87-453c-9d4e-1b3ea0ffd634" providerId="ADAL" clId="{D53383B1-55D6-44AE-8933-1CF572A1354C}" dt="2021-01-31T20:17:41.258" v="144" actId="20577"/>
          <ac:spMkLst>
            <pc:docMk/>
            <pc:sldMk cId="2074534419" sldId="266"/>
            <ac:spMk id="3" creationId="{9110B8F0-77E6-4985-AEB5-B4A33598BCFC}"/>
          </ac:spMkLst>
        </pc:spChg>
      </pc:sldChg>
      <pc:sldChg chg="del">
        <pc:chgData name="Marieke" userId="b9b1a049-6b87-453c-9d4e-1b3ea0ffd634" providerId="ADAL" clId="{D53383B1-55D6-44AE-8933-1CF572A1354C}" dt="2021-01-31T20:18:24.557" v="147" actId="47"/>
        <pc:sldMkLst>
          <pc:docMk/>
          <pc:sldMk cId="3786441761" sldId="274"/>
        </pc:sldMkLst>
      </pc:sldChg>
      <pc:sldChg chg="modSp mod">
        <pc:chgData name="Marieke" userId="b9b1a049-6b87-453c-9d4e-1b3ea0ffd634" providerId="ADAL" clId="{D53383B1-55D6-44AE-8933-1CF572A1354C}" dt="2021-01-31T20:19:21.542" v="155" actId="113"/>
        <pc:sldMkLst>
          <pc:docMk/>
          <pc:sldMk cId="2104610471" sldId="275"/>
        </pc:sldMkLst>
        <pc:spChg chg="mod">
          <ac:chgData name="Marieke" userId="b9b1a049-6b87-453c-9d4e-1b3ea0ffd634" providerId="ADAL" clId="{D53383B1-55D6-44AE-8933-1CF572A1354C}" dt="2021-01-31T20:19:21.542" v="155" actId="113"/>
          <ac:spMkLst>
            <pc:docMk/>
            <pc:sldMk cId="2104610471" sldId="275"/>
            <ac:spMk id="3" creationId="{F8677697-4DC8-40C1-A76A-A491E3C729F8}"/>
          </ac:spMkLst>
        </pc:spChg>
      </pc:sldChg>
      <pc:sldChg chg="modSp mod">
        <pc:chgData name="Marieke" userId="b9b1a049-6b87-453c-9d4e-1b3ea0ffd634" providerId="ADAL" clId="{D53383B1-55D6-44AE-8933-1CF572A1354C}" dt="2021-01-31T20:18:44.848" v="154" actId="1076"/>
        <pc:sldMkLst>
          <pc:docMk/>
          <pc:sldMk cId="1211823437" sldId="277"/>
        </pc:sldMkLst>
        <pc:spChg chg="mod">
          <ac:chgData name="Marieke" userId="b9b1a049-6b87-453c-9d4e-1b3ea0ffd634" providerId="ADAL" clId="{D53383B1-55D6-44AE-8933-1CF572A1354C}" dt="2021-01-31T20:18:34.802" v="149" actId="1076"/>
          <ac:spMkLst>
            <pc:docMk/>
            <pc:sldMk cId="1211823437" sldId="277"/>
            <ac:spMk id="7" creationId="{00000000-0000-0000-0000-000000000000}"/>
          </ac:spMkLst>
        </pc:spChg>
        <pc:spChg chg="mod">
          <ac:chgData name="Marieke" userId="b9b1a049-6b87-453c-9d4e-1b3ea0ffd634" providerId="ADAL" clId="{D53383B1-55D6-44AE-8933-1CF572A1354C}" dt="2021-01-31T20:18:37.015" v="150" actId="1076"/>
          <ac:spMkLst>
            <pc:docMk/>
            <pc:sldMk cId="1211823437" sldId="277"/>
            <ac:spMk id="8" creationId="{00000000-0000-0000-0000-000000000000}"/>
          </ac:spMkLst>
        </pc:spChg>
        <pc:spChg chg="mod">
          <ac:chgData name="Marieke" userId="b9b1a049-6b87-453c-9d4e-1b3ea0ffd634" providerId="ADAL" clId="{D53383B1-55D6-44AE-8933-1CF572A1354C}" dt="2021-01-31T20:18:40.494" v="152" actId="1076"/>
          <ac:spMkLst>
            <pc:docMk/>
            <pc:sldMk cId="1211823437" sldId="277"/>
            <ac:spMk id="9" creationId="{00000000-0000-0000-0000-000000000000}"/>
          </ac:spMkLst>
        </pc:spChg>
        <pc:picChg chg="mod">
          <ac:chgData name="Marieke" userId="b9b1a049-6b87-453c-9d4e-1b3ea0ffd634" providerId="ADAL" clId="{D53383B1-55D6-44AE-8933-1CF572A1354C}" dt="2021-01-31T20:18:43.291" v="153" actId="1076"/>
          <ac:picMkLst>
            <pc:docMk/>
            <pc:sldMk cId="1211823437" sldId="277"/>
            <ac:picMk id="14" creationId="{00000000-0000-0000-0000-000000000000}"/>
          </ac:picMkLst>
        </pc:picChg>
        <pc:picChg chg="mod">
          <ac:chgData name="Marieke" userId="b9b1a049-6b87-453c-9d4e-1b3ea0ffd634" providerId="ADAL" clId="{D53383B1-55D6-44AE-8933-1CF572A1354C}" dt="2021-01-31T20:18:39.098" v="151" actId="1076"/>
          <ac:picMkLst>
            <pc:docMk/>
            <pc:sldMk cId="1211823437" sldId="277"/>
            <ac:picMk id="15" creationId="{00000000-0000-0000-0000-000000000000}"/>
          </ac:picMkLst>
        </pc:picChg>
        <pc:picChg chg="mod">
          <ac:chgData name="Marieke" userId="b9b1a049-6b87-453c-9d4e-1b3ea0ffd634" providerId="ADAL" clId="{D53383B1-55D6-44AE-8933-1CF572A1354C}" dt="2021-01-31T20:18:44.848" v="154" actId="1076"/>
          <ac:picMkLst>
            <pc:docMk/>
            <pc:sldMk cId="1211823437" sldId="277"/>
            <ac:picMk id="21" creationId="{00000000-0000-0000-0000-000000000000}"/>
          </ac:picMkLst>
        </pc:picChg>
      </pc:sldChg>
      <pc:sldChg chg="add del">
        <pc:chgData name="Marieke" userId="b9b1a049-6b87-453c-9d4e-1b3ea0ffd634" providerId="ADAL" clId="{D53383B1-55D6-44AE-8933-1CF572A1354C}" dt="2021-01-31T20:18:16.537" v="146"/>
        <pc:sldMkLst>
          <pc:docMk/>
          <pc:sldMk cId="2303993804" sldId="277"/>
        </pc:sldMkLst>
      </pc:sldChg>
    </pc:docChg>
  </pc:docChgLst>
  <pc:docChgLst>
    <pc:chgData name="Valerie van den Berg" userId="b7f64057-db8e-423a-b2b5-100c21bc0b3b" providerId="ADAL" clId="{8C596588-8B7A-40DC-B93C-4588ADD51B35}"/>
    <pc:docChg chg="custSel delSld modSld">
      <pc:chgData name="Valerie van den Berg" userId="b7f64057-db8e-423a-b2b5-100c21bc0b3b" providerId="ADAL" clId="{8C596588-8B7A-40DC-B93C-4588ADD51B35}" dt="2021-02-01T07:46:28.395" v="83" actId="47"/>
      <pc:docMkLst>
        <pc:docMk/>
      </pc:docMkLst>
      <pc:sldChg chg="modSp mod">
        <pc:chgData name="Valerie van den Berg" userId="b7f64057-db8e-423a-b2b5-100c21bc0b3b" providerId="ADAL" clId="{8C596588-8B7A-40DC-B93C-4588ADD51B35}" dt="2021-02-01T07:46:10.445" v="82" actId="5793"/>
        <pc:sldMkLst>
          <pc:docMk/>
          <pc:sldMk cId="933192159" sldId="259"/>
        </pc:sldMkLst>
        <pc:spChg chg="mod">
          <ac:chgData name="Valerie van den Berg" userId="b7f64057-db8e-423a-b2b5-100c21bc0b3b" providerId="ADAL" clId="{8C596588-8B7A-40DC-B93C-4588ADD51B35}" dt="2021-02-01T07:46:10.445" v="82" actId="5793"/>
          <ac:spMkLst>
            <pc:docMk/>
            <pc:sldMk cId="933192159" sldId="259"/>
            <ac:spMk id="3" creationId="{9110B8F0-77E6-4985-AEB5-B4A33598BCFC}"/>
          </ac:spMkLst>
        </pc:spChg>
      </pc:sldChg>
      <pc:sldChg chg="del">
        <pc:chgData name="Valerie van den Berg" userId="b7f64057-db8e-423a-b2b5-100c21bc0b3b" providerId="ADAL" clId="{8C596588-8B7A-40DC-B93C-4588ADD51B35}" dt="2021-02-01T07:46:28.395" v="83" actId="47"/>
        <pc:sldMkLst>
          <pc:docMk/>
          <pc:sldMk cId="2856029704" sldId="272"/>
        </pc:sldMkLst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9ECDE04-ECFF-40DB-A535-C30A6236E3C0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12940EC8-C0F0-402F-9C8D-5DD0FE07BF35}">
      <dgm:prSet/>
      <dgm:spPr/>
      <dgm:t>
        <a:bodyPr/>
        <a:lstStyle/>
        <a:p>
          <a:pPr>
            <a:lnSpc>
              <a:spcPct val="100000"/>
            </a:lnSpc>
          </a:pPr>
          <a:r>
            <a:rPr lang="nl-NL" dirty="0"/>
            <a:t>Kennismaken met nieuwe medestudenten</a:t>
          </a:r>
          <a:endParaRPr lang="en-US" dirty="0"/>
        </a:p>
      </dgm:t>
    </dgm:pt>
    <dgm:pt modelId="{A0B66332-10B7-4B69-A3E8-8CFDD196317C}" type="parTrans" cxnId="{B0378DCC-D345-4061-894C-E1775598DD95}">
      <dgm:prSet/>
      <dgm:spPr/>
      <dgm:t>
        <a:bodyPr/>
        <a:lstStyle/>
        <a:p>
          <a:endParaRPr lang="en-US"/>
        </a:p>
      </dgm:t>
    </dgm:pt>
    <dgm:pt modelId="{55DED918-5F1B-4CDB-839C-EC07FC5BE954}" type="sibTrans" cxnId="{B0378DCC-D345-4061-894C-E1775598DD95}">
      <dgm:prSet/>
      <dgm:spPr/>
      <dgm:t>
        <a:bodyPr/>
        <a:lstStyle/>
        <a:p>
          <a:endParaRPr lang="en-US"/>
        </a:p>
      </dgm:t>
    </dgm:pt>
    <dgm:pt modelId="{C232BC6D-395D-4AE0-9505-AABD03440544}">
      <dgm:prSet/>
      <dgm:spPr/>
      <dgm:t>
        <a:bodyPr/>
        <a:lstStyle/>
        <a:p>
          <a:pPr>
            <a:lnSpc>
              <a:spcPct val="100000"/>
            </a:lnSpc>
          </a:pPr>
          <a:r>
            <a:rPr lang="nl-NL" dirty="0" err="1"/>
            <a:t>Weekopstart</a:t>
          </a:r>
          <a:r>
            <a:rPr lang="nl-NL" dirty="0"/>
            <a:t> </a:t>
          </a:r>
          <a:r>
            <a:rPr lang="nl-NL" dirty="0">
              <a:sym typeface="Wingdings" panose="05000000000000000000" pitchFamily="2" charset="2"/>
            </a:rPr>
            <a:t> rooster doornemen voor komende twee weken + na de carnavalsvakantie</a:t>
          </a:r>
          <a:endParaRPr lang="en-US" dirty="0"/>
        </a:p>
      </dgm:t>
    </dgm:pt>
    <dgm:pt modelId="{0314A7B5-6ED7-49FA-87FC-C46DC1477EF8}" type="parTrans" cxnId="{0D7E0C14-72CF-4E98-B448-5544840E4CFD}">
      <dgm:prSet/>
      <dgm:spPr/>
      <dgm:t>
        <a:bodyPr/>
        <a:lstStyle/>
        <a:p>
          <a:endParaRPr lang="en-US"/>
        </a:p>
      </dgm:t>
    </dgm:pt>
    <dgm:pt modelId="{1255A564-CAE4-4F03-80D1-169236A1C88F}" type="sibTrans" cxnId="{0D7E0C14-72CF-4E98-B448-5544840E4CFD}">
      <dgm:prSet/>
      <dgm:spPr/>
      <dgm:t>
        <a:bodyPr/>
        <a:lstStyle/>
        <a:p>
          <a:endParaRPr lang="en-US"/>
        </a:p>
      </dgm:t>
    </dgm:pt>
    <dgm:pt modelId="{89AACE43-4644-459D-A8E4-C93CA7DD8D36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 err="1"/>
            <a:t>Introductie</a:t>
          </a:r>
          <a:r>
            <a:rPr lang="en-US" dirty="0"/>
            <a:t> LA1 + </a:t>
          </a:r>
          <a:r>
            <a:rPr lang="en-US" dirty="0" err="1"/>
            <a:t>zelfstandig</a:t>
          </a:r>
          <a:r>
            <a:rPr lang="en-US" dirty="0"/>
            <a:t> </a:t>
          </a:r>
          <a:r>
            <a:rPr lang="en-US" dirty="0" err="1"/>
            <a:t>werken</a:t>
          </a:r>
          <a:r>
            <a:rPr lang="en-US" dirty="0"/>
            <a:t> </a:t>
          </a:r>
          <a:r>
            <a:rPr lang="en-US" dirty="0" err="1"/>
            <a:t>daaraan</a:t>
          </a:r>
          <a:r>
            <a:rPr lang="en-US" dirty="0"/>
            <a:t> in </a:t>
          </a:r>
          <a:r>
            <a:rPr lang="en-US" dirty="0" err="1"/>
            <a:t>groepjes</a:t>
          </a:r>
          <a:r>
            <a:rPr lang="en-US" dirty="0"/>
            <a:t> (Teams) </a:t>
          </a:r>
        </a:p>
      </dgm:t>
    </dgm:pt>
    <dgm:pt modelId="{61B24093-0F44-417F-BEED-F17A8A4DA471}" type="parTrans" cxnId="{3773C208-0C35-4B99-8241-CAACDCE49A9F}">
      <dgm:prSet/>
      <dgm:spPr/>
      <dgm:t>
        <a:bodyPr/>
        <a:lstStyle/>
        <a:p>
          <a:endParaRPr lang="en-US"/>
        </a:p>
      </dgm:t>
    </dgm:pt>
    <dgm:pt modelId="{BFF20685-A8F5-49EB-9B42-ADBCB7EF2595}" type="sibTrans" cxnId="{3773C208-0C35-4B99-8241-CAACDCE49A9F}">
      <dgm:prSet/>
      <dgm:spPr/>
      <dgm:t>
        <a:bodyPr/>
        <a:lstStyle/>
        <a:p>
          <a:endParaRPr lang="en-US"/>
        </a:p>
      </dgm:t>
    </dgm:pt>
    <dgm:pt modelId="{F60A6F31-67A9-4CFC-A451-1CF752ACB45C}" type="pres">
      <dgm:prSet presAssocID="{89ECDE04-ECFF-40DB-A535-C30A6236E3C0}" presName="root" presStyleCnt="0">
        <dgm:presLayoutVars>
          <dgm:dir/>
          <dgm:resizeHandles val="exact"/>
        </dgm:presLayoutVars>
      </dgm:prSet>
      <dgm:spPr/>
    </dgm:pt>
    <dgm:pt modelId="{543F2B0B-910A-45B3-819B-6A4B921562D3}" type="pres">
      <dgm:prSet presAssocID="{12940EC8-C0F0-402F-9C8D-5DD0FE07BF35}" presName="compNode" presStyleCnt="0"/>
      <dgm:spPr/>
    </dgm:pt>
    <dgm:pt modelId="{0049C2D1-5587-4193-ADEE-429EC7DC2399}" type="pres">
      <dgm:prSet presAssocID="{12940EC8-C0F0-402F-9C8D-5DD0FE07BF35}" presName="bgRect" presStyleLbl="bgShp" presStyleIdx="0" presStyleCnt="3"/>
      <dgm:spPr/>
    </dgm:pt>
    <dgm:pt modelId="{A1FF095D-72B6-4E70-9ECB-BF7A49BFECAE}" type="pres">
      <dgm:prSet presAssocID="{12940EC8-C0F0-402F-9C8D-5DD0FE07BF35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ow Temperature"/>
        </a:ext>
      </dgm:extLst>
    </dgm:pt>
    <dgm:pt modelId="{F339FADF-A82E-4FC4-BE90-505C936D85AB}" type="pres">
      <dgm:prSet presAssocID="{12940EC8-C0F0-402F-9C8D-5DD0FE07BF35}" presName="spaceRect" presStyleCnt="0"/>
      <dgm:spPr/>
    </dgm:pt>
    <dgm:pt modelId="{DC82BD06-2EFB-4116-BDEB-BD231330F5B3}" type="pres">
      <dgm:prSet presAssocID="{12940EC8-C0F0-402F-9C8D-5DD0FE07BF35}" presName="parTx" presStyleLbl="revTx" presStyleIdx="0" presStyleCnt="3">
        <dgm:presLayoutVars>
          <dgm:chMax val="0"/>
          <dgm:chPref val="0"/>
        </dgm:presLayoutVars>
      </dgm:prSet>
      <dgm:spPr/>
    </dgm:pt>
    <dgm:pt modelId="{9CDB73BF-BEE4-40F2-800F-21659AB9D67A}" type="pres">
      <dgm:prSet presAssocID="{55DED918-5F1B-4CDB-839C-EC07FC5BE954}" presName="sibTrans" presStyleCnt="0"/>
      <dgm:spPr/>
    </dgm:pt>
    <dgm:pt modelId="{5DBA5A47-98A2-4798-9525-DAC54F6AE07F}" type="pres">
      <dgm:prSet presAssocID="{C232BC6D-395D-4AE0-9505-AABD03440544}" presName="compNode" presStyleCnt="0"/>
      <dgm:spPr/>
    </dgm:pt>
    <dgm:pt modelId="{37F78DCF-FE7D-4CFF-B433-132970041374}" type="pres">
      <dgm:prSet presAssocID="{C232BC6D-395D-4AE0-9505-AABD03440544}" presName="bgRect" presStyleLbl="bgShp" presStyleIdx="1" presStyleCnt="3"/>
      <dgm:spPr/>
    </dgm:pt>
    <dgm:pt modelId="{7C5BC8F5-BE71-4FC2-AC59-CC68886B596D}" type="pres">
      <dgm:prSet presAssocID="{C232BC6D-395D-4AE0-9505-AABD03440544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aan"/>
        </a:ext>
      </dgm:extLst>
    </dgm:pt>
    <dgm:pt modelId="{0A01BA7D-0AC7-4706-978C-2A2E76667317}" type="pres">
      <dgm:prSet presAssocID="{C232BC6D-395D-4AE0-9505-AABD03440544}" presName="spaceRect" presStyleCnt="0"/>
      <dgm:spPr/>
    </dgm:pt>
    <dgm:pt modelId="{8C80A6B9-F9DD-4F33-B7B2-F0F77E286C2A}" type="pres">
      <dgm:prSet presAssocID="{C232BC6D-395D-4AE0-9505-AABD03440544}" presName="parTx" presStyleLbl="revTx" presStyleIdx="1" presStyleCnt="3">
        <dgm:presLayoutVars>
          <dgm:chMax val="0"/>
          <dgm:chPref val="0"/>
        </dgm:presLayoutVars>
      </dgm:prSet>
      <dgm:spPr/>
    </dgm:pt>
    <dgm:pt modelId="{19F421D3-2C15-4D90-A7EE-2443FB2A5D6C}" type="pres">
      <dgm:prSet presAssocID="{1255A564-CAE4-4F03-80D1-169236A1C88F}" presName="sibTrans" presStyleCnt="0"/>
      <dgm:spPr/>
    </dgm:pt>
    <dgm:pt modelId="{B9E1E2F5-9D51-4D01-9C6A-DFEE9534C8F2}" type="pres">
      <dgm:prSet presAssocID="{89AACE43-4644-459D-A8E4-C93CA7DD8D36}" presName="compNode" presStyleCnt="0"/>
      <dgm:spPr/>
    </dgm:pt>
    <dgm:pt modelId="{5EF82773-8A04-4D6B-9211-CE2FCD97F00B}" type="pres">
      <dgm:prSet presAssocID="{89AACE43-4644-459D-A8E4-C93CA7DD8D36}" presName="bgRect" presStyleLbl="bgShp" presStyleIdx="2" presStyleCnt="3"/>
      <dgm:spPr/>
    </dgm:pt>
    <dgm:pt modelId="{00C7ABB3-68A0-4DEF-9C47-69306EC847D8}" type="pres">
      <dgm:prSet presAssocID="{89AACE43-4644-459D-A8E4-C93CA7DD8D36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ustache Face with Solid Fill"/>
        </a:ext>
      </dgm:extLst>
    </dgm:pt>
    <dgm:pt modelId="{D9594682-4DA7-4E00-A1D1-A8435DB40037}" type="pres">
      <dgm:prSet presAssocID="{89AACE43-4644-459D-A8E4-C93CA7DD8D36}" presName="spaceRect" presStyleCnt="0"/>
      <dgm:spPr/>
    </dgm:pt>
    <dgm:pt modelId="{DFCF95E9-9FCE-465A-8038-6E1905B5FD27}" type="pres">
      <dgm:prSet presAssocID="{89AACE43-4644-459D-A8E4-C93CA7DD8D36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3773C208-0C35-4B99-8241-CAACDCE49A9F}" srcId="{89ECDE04-ECFF-40DB-A535-C30A6236E3C0}" destId="{89AACE43-4644-459D-A8E4-C93CA7DD8D36}" srcOrd="2" destOrd="0" parTransId="{61B24093-0F44-417F-BEED-F17A8A4DA471}" sibTransId="{BFF20685-A8F5-49EB-9B42-ADBCB7EF2595}"/>
    <dgm:cxn modelId="{0D7E0C14-72CF-4E98-B448-5544840E4CFD}" srcId="{89ECDE04-ECFF-40DB-A535-C30A6236E3C0}" destId="{C232BC6D-395D-4AE0-9505-AABD03440544}" srcOrd="1" destOrd="0" parTransId="{0314A7B5-6ED7-49FA-87FC-C46DC1477EF8}" sibTransId="{1255A564-CAE4-4F03-80D1-169236A1C88F}"/>
    <dgm:cxn modelId="{D9BE1118-B8DE-48CD-9B41-D0C11AC3D9A7}" type="presOf" srcId="{12940EC8-C0F0-402F-9C8D-5DD0FE07BF35}" destId="{DC82BD06-2EFB-4116-BDEB-BD231330F5B3}" srcOrd="0" destOrd="0" presId="urn:microsoft.com/office/officeart/2018/2/layout/IconVerticalSolidList"/>
    <dgm:cxn modelId="{77754953-CC1D-47DE-B000-DEC3D3E2A6F3}" type="presOf" srcId="{C232BC6D-395D-4AE0-9505-AABD03440544}" destId="{8C80A6B9-F9DD-4F33-B7B2-F0F77E286C2A}" srcOrd="0" destOrd="0" presId="urn:microsoft.com/office/officeart/2018/2/layout/IconVerticalSolidList"/>
    <dgm:cxn modelId="{2AEF297E-366E-4FA5-ABEF-368F66D4B1DF}" type="presOf" srcId="{89AACE43-4644-459D-A8E4-C93CA7DD8D36}" destId="{DFCF95E9-9FCE-465A-8038-6E1905B5FD27}" srcOrd="0" destOrd="0" presId="urn:microsoft.com/office/officeart/2018/2/layout/IconVerticalSolidList"/>
    <dgm:cxn modelId="{B0378DCC-D345-4061-894C-E1775598DD95}" srcId="{89ECDE04-ECFF-40DB-A535-C30A6236E3C0}" destId="{12940EC8-C0F0-402F-9C8D-5DD0FE07BF35}" srcOrd="0" destOrd="0" parTransId="{A0B66332-10B7-4B69-A3E8-8CFDD196317C}" sibTransId="{55DED918-5F1B-4CDB-839C-EC07FC5BE954}"/>
    <dgm:cxn modelId="{BA1A86FB-6742-4F1C-AFE7-C2C4D873D5C5}" type="presOf" srcId="{89ECDE04-ECFF-40DB-A535-C30A6236E3C0}" destId="{F60A6F31-67A9-4CFC-A451-1CF752ACB45C}" srcOrd="0" destOrd="0" presId="urn:microsoft.com/office/officeart/2018/2/layout/IconVerticalSolidList"/>
    <dgm:cxn modelId="{51F27F49-D3B1-4A42-9030-7AE38A50D3EB}" type="presParOf" srcId="{F60A6F31-67A9-4CFC-A451-1CF752ACB45C}" destId="{543F2B0B-910A-45B3-819B-6A4B921562D3}" srcOrd="0" destOrd="0" presId="urn:microsoft.com/office/officeart/2018/2/layout/IconVerticalSolidList"/>
    <dgm:cxn modelId="{F5F0F69E-F520-4BCE-B9FC-4737BAAF10A7}" type="presParOf" srcId="{543F2B0B-910A-45B3-819B-6A4B921562D3}" destId="{0049C2D1-5587-4193-ADEE-429EC7DC2399}" srcOrd="0" destOrd="0" presId="urn:microsoft.com/office/officeart/2018/2/layout/IconVerticalSolidList"/>
    <dgm:cxn modelId="{683EDE29-C1C4-4453-8C50-AC2E65956805}" type="presParOf" srcId="{543F2B0B-910A-45B3-819B-6A4B921562D3}" destId="{A1FF095D-72B6-4E70-9ECB-BF7A49BFECAE}" srcOrd="1" destOrd="0" presId="urn:microsoft.com/office/officeart/2018/2/layout/IconVerticalSolidList"/>
    <dgm:cxn modelId="{CE5E0D2D-B93D-4E85-9AA6-CFEEB95D5D71}" type="presParOf" srcId="{543F2B0B-910A-45B3-819B-6A4B921562D3}" destId="{F339FADF-A82E-4FC4-BE90-505C936D85AB}" srcOrd="2" destOrd="0" presId="urn:microsoft.com/office/officeart/2018/2/layout/IconVerticalSolidList"/>
    <dgm:cxn modelId="{B3156055-E233-4B7F-B044-D0EAE6E285C9}" type="presParOf" srcId="{543F2B0B-910A-45B3-819B-6A4B921562D3}" destId="{DC82BD06-2EFB-4116-BDEB-BD231330F5B3}" srcOrd="3" destOrd="0" presId="urn:microsoft.com/office/officeart/2018/2/layout/IconVerticalSolidList"/>
    <dgm:cxn modelId="{43535D7E-A5FF-4A06-A992-9C0BD2218079}" type="presParOf" srcId="{F60A6F31-67A9-4CFC-A451-1CF752ACB45C}" destId="{9CDB73BF-BEE4-40F2-800F-21659AB9D67A}" srcOrd="1" destOrd="0" presId="urn:microsoft.com/office/officeart/2018/2/layout/IconVerticalSolidList"/>
    <dgm:cxn modelId="{07C7C432-92EC-4158-B8BE-FEC315B85FEC}" type="presParOf" srcId="{F60A6F31-67A9-4CFC-A451-1CF752ACB45C}" destId="{5DBA5A47-98A2-4798-9525-DAC54F6AE07F}" srcOrd="2" destOrd="0" presId="urn:microsoft.com/office/officeart/2018/2/layout/IconVerticalSolidList"/>
    <dgm:cxn modelId="{E231C574-BDED-4D42-B66E-66C163C6E90F}" type="presParOf" srcId="{5DBA5A47-98A2-4798-9525-DAC54F6AE07F}" destId="{37F78DCF-FE7D-4CFF-B433-132970041374}" srcOrd="0" destOrd="0" presId="urn:microsoft.com/office/officeart/2018/2/layout/IconVerticalSolidList"/>
    <dgm:cxn modelId="{218484D8-B815-4608-B420-B5680E66F7DD}" type="presParOf" srcId="{5DBA5A47-98A2-4798-9525-DAC54F6AE07F}" destId="{7C5BC8F5-BE71-4FC2-AC59-CC68886B596D}" srcOrd="1" destOrd="0" presId="urn:microsoft.com/office/officeart/2018/2/layout/IconVerticalSolidList"/>
    <dgm:cxn modelId="{C8E04AB2-9C15-476D-AC36-A1677EAF61B6}" type="presParOf" srcId="{5DBA5A47-98A2-4798-9525-DAC54F6AE07F}" destId="{0A01BA7D-0AC7-4706-978C-2A2E76667317}" srcOrd="2" destOrd="0" presId="urn:microsoft.com/office/officeart/2018/2/layout/IconVerticalSolidList"/>
    <dgm:cxn modelId="{55D820C2-02C5-471C-907F-D7274B4A98C7}" type="presParOf" srcId="{5DBA5A47-98A2-4798-9525-DAC54F6AE07F}" destId="{8C80A6B9-F9DD-4F33-B7B2-F0F77E286C2A}" srcOrd="3" destOrd="0" presId="urn:microsoft.com/office/officeart/2018/2/layout/IconVerticalSolidList"/>
    <dgm:cxn modelId="{72A69D7A-D037-449F-874E-C55075280539}" type="presParOf" srcId="{F60A6F31-67A9-4CFC-A451-1CF752ACB45C}" destId="{19F421D3-2C15-4D90-A7EE-2443FB2A5D6C}" srcOrd="3" destOrd="0" presId="urn:microsoft.com/office/officeart/2018/2/layout/IconVerticalSolidList"/>
    <dgm:cxn modelId="{82DD1498-6111-4A8E-8026-642FA7C89DA8}" type="presParOf" srcId="{F60A6F31-67A9-4CFC-A451-1CF752ACB45C}" destId="{B9E1E2F5-9D51-4D01-9C6A-DFEE9534C8F2}" srcOrd="4" destOrd="0" presId="urn:microsoft.com/office/officeart/2018/2/layout/IconVerticalSolidList"/>
    <dgm:cxn modelId="{675CB774-63FC-413B-9B3B-DBF95C1C8FB9}" type="presParOf" srcId="{B9E1E2F5-9D51-4D01-9C6A-DFEE9534C8F2}" destId="{5EF82773-8A04-4D6B-9211-CE2FCD97F00B}" srcOrd="0" destOrd="0" presId="urn:microsoft.com/office/officeart/2018/2/layout/IconVerticalSolidList"/>
    <dgm:cxn modelId="{78634709-0980-4003-8F8F-9CCE0D4E7995}" type="presParOf" srcId="{B9E1E2F5-9D51-4D01-9C6A-DFEE9534C8F2}" destId="{00C7ABB3-68A0-4DEF-9C47-69306EC847D8}" srcOrd="1" destOrd="0" presId="urn:microsoft.com/office/officeart/2018/2/layout/IconVerticalSolidList"/>
    <dgm:cxn modelId="{D3653AA5-6072-47EC-A5BA-6E45D9902B6E}" type="presParOf" srcId="{B9E1E2F5-9D51-4D01-9C6A-DFEE9534C8F2}" destId="{D9594682-4DA7-4E00-A1D1-A8435DB40037}" srcOrd="2" destOrd="0" presId="urn:microsoft.com/office/officeart/2018/2/layout/IconVerticalSolidList"/>
    <dgm:cxn modelId="{BC235323-B9A6-4513-A876-8347278A21F5}" type="presParOf" srcId="{B9E1E2F5-9D51-4D01-9C6A-DFEE9534C8F2}" destId="{DFCF95E9-9FCE-465A-8038-6E1905B5FD27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49C2D1-5587-4193-ADEE-429EC7DC2399}">
      <dsp:nvSpPr>
        <dsp:cNvPr id="0" name=""/>
        <dsp:cNvSpPr/>
      </dsp:nvSpPr>
      <dsp:spPr>
        <a:xfrm>
          <a:off x="0" y="463"/>
          <a:ext cx="9872663" cy="108472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FF095D-72B6-4E70-9ECB-BF7A49BFECAE}">
      <dsp:nvSpPr>
        <dsp:cNvPr id="0" name=""/>
        <dsp:cNvSpPr/>
      </dsp:nvSpPr>
      <dsp:spPr>
        <a:xfrm>
          <a:off x="328129" y="244527"/>
          <a:ext cx="596599" cy="59659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82BD06-2EFB-4116-BDEB-BD231330F5B3}">
      <dsp:nvSpPr>
        <dsp:cNvPr id="0" name=""/>
        <dsp:cNvSpPr/>
      </dsp:nvSpPr>
      <dsp:spPr>
        <a:xfrm>
          <a:off x="1252859" y="463"/>
          <a:ext cx="8619803" cy="10847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800" tIns="114800" rIns="114800" bIns="114800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500" kern="1200" dirty="0"/>
            <a:t>Kennismaken met nieuwe medestudenten</a:t>
          </a:r>
          <a:endParaRPr lang="en-US" sz="2500" kern="1200" dirty="0"/>
        </a:p>
      </dsp:txBody>
      <dsp:txXfrm>
        <a:off x="1252859" y="463"/>
        <a:ext cx="8619803" cy="1084726"/>
      </dsp:txXfrm>
    </dsp:sp>
    <dsp:sp modelId="{37F78DCF-FE7D-4CFF-B433-132970041374}">
      <dsp:nvSpPr>
        <dsp:cNvPr id="0" name=""/>
        <dsp:cNvSpPr/>
      </dsp:nvSpPr>
      <dsp:spPr>
        <a:xfrm>
          <a:off x="0" y="1356371"/>
          <a:ext cx="9872663" cy="108472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C5BC8F5-BE71-4FC2-AC59-CC68886B596D}">
      <dsp:nvSpPr>
        <dsp:cNvPr id="0" name=""/>
        <dsp:cNvSpPr/>
      </dsp:nvSpPr>
      <dsp:spPr>
        <a:xfrm>
          <a:off x="328129" y="1600435"/>
          <a:ext cx="596599" cy="59659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80A6B9-F9DD-4F33-B7B2-F0F77E286C2A}">
      <dsp:nvSpPr>
        <dsp:cNvPr id="0" name=""/>
        <dsp:cNvSpPr/>
      </dsp:nvSpPr>
      <dsp:spPr>
        <a:xfrm>
          <a:off x="1252859" y="1356371"/>
          <a:ext cx="8619803" cy="10847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800" tIns="114800" rIns="114800" bIns="114800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500" kern="1200" dirty="0" err="1"/>
            <a:t>Weekopstart</a:t>
          </a:r>
          <a:r>
            <a:rPr lang="nl-NL" sz="2500" kern="1200" dirty="0"/>
            <a:t> </a:t>
          </a:r>
          <a:r>
            <a:rPr lang="nl-NL" sz="2500" kern="1200" dirty="0">
              <a:sym typeface="Wingdings" panose="05000000000000000000" pitchFamily="2" charset="2"/>
            </a:rPr>
            <a:t> rooster doornemen voor komende twee weken + na de carnavalsvakantie</a:t>
          </a:r>
          <a:endParaRPr lang="en-US" sz="2500" kern="1200" dirty="0"/>
        </a:p>
      </dsp:txBody>
      <dsp:txXfrm>
        <a:off x="1252859" y="1356371"/>
        <a:ext cx="8619803" cy="1084726"/>
      </dsp:txXfrm>
    </dsp:sp>
    <dsp:sp modelId="{5EF82773-8A04-4D6B-9211-CE2FCD97F00B}">
      <dsp:nvSpPr>
        <dsp:cNvPr id="0" name=""/>
        <dsp:cNvSpPr/>
      </dsp:nvSpPr>
      <dsp:spPr>
        <a:xfrm>
          <a:off x="0" y="2712279"/>
          <a:ext cx="9872663" cy="108472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0C7ABB3-68A0-4DEF-9C47-69306EC847D8}">
      <dsp:nvSpPr>
        <dsp:cNvPr id="0" name=""/>
        <dsp:cNvSpPr/>
      </dsp:nvSpPr>
      <dsp:spPr>
        <a:xfrm>
          <a:off x="328129" y="2956343"/>
          <a:ext cx="596599" cy="59659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CF95E9-9FCE-465A-8038-6E1905B5FD27}">
      <dsp:nvSpPr>
        <dsp:cNvPr id="0" name=""/>
        <dsp:cNvSpPr/>
      </dsp:nvSpPr>
      <dsp:spPr>
        <a:xfrm>
          <a:off x="1252859" y="2712279"/>
          <a:ext cx="8619803" cy="10847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800" tIns="114800" rIns="114800" bIns="114800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 err="1"/>
            <a:t>Introductie</a:t>
          </a:r>
          <a:r>
            <a:rPr lang="en-US" sz="2500" kern="1200" dirty="0"/>
            <a:t> LA1 + </a:t>
          </a:r>
          <a:r>
            <a:rPr lang="en-US" sz="2500" kern="1200" dirty="0" err="1"/>
            <a:t>zelfstandig</a:t>
          </a:r>
          <a:r>
            <a:rPr lang="en-US" sz="2500" kern="1200" dirty="0"/>
            <a:t> </a:t>
          </a:r>
          <a:r>
            <a:rPr lang="en-US" sz="2500" kern="1200" dirty="0" err="1"/>
            <a:t>werken</a:t>
          </a:r>
          <a:r>
            <a:rPr lang="en-US" sz="2500" kern="1200" dirty="0"/>
            <a:t> </a:t>
          </a:r>
          <a:r>
            <a:rPr lang="en-US" sz="2500" kern="1200" dirty="0" err="1"/>
            <a:t>daaraan</a:t>
          </a:r>
          <a:r>
            <a:rPr lang="en-US" sz="2500" kern="1200" dirty="0"/>
            <a:t> in </a:t>
          </a:r>
          <a:r>
            <a:rPr lang="en-US" sz="2500" kern="1200" dirty="0" err="1"/>
            <a:t>groepjes</a:t>
          </a:r>
          <a:r>
            <a:rPr lang="en-US" sz="2500" kern="1200" dirty="0"/>
            <a:t> (Teams) </a:t>
          </a:r>
        </a:p>
      </dsp:txBody>
      <dsp:txXfrm>
        <a:off x="1252859" y="2712279"/>
        <a:ext cx="8619803" cy="10847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FD2973-7A98-44E4-8488-CC6CDEAC8F84}" type="datetimeFigureOut">
              <a:rPr lang="nl-NL" smtClean="0"/>
              <a:t>1-2-2021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65A8D6-0C98-46F5-B9EC-E9C08C6C45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28469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AB15BD-C251-4361-9924-1908F6DB658F}" type="datetimeFigureOut">
              <a:rPr lang="nl-NL" smtClean="0"/>
              <a:t>1-2-2021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BD9CD5-9F55-41D3-AAEF-D83B1014679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62641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/>
              <a:t>Klikken om de ondertitelstijl van het model te bewerken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0375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55860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072737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EB2C-CA7F-4CAC-A326-2F9EC6F0D261}" type="datetimeFigureOut">
              <a:rPr lang="nl-NL" smtClean="0"/>
              <a:t>1-2-2021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1C770-49FC-4D85-B566-77DE6B0097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73759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EB2C-CA7F-4CAC-A326-2F9EC6F0D261}" type="datetimeFigureOut">
              <a:rPr lang="nl-NL" smtClean="0"/>
              <a:t>1-2-2021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1C770-49FC-4D85-B566-77DE6B0097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410222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EB2C-CA7F-4CAC-A326-2F9EC6F0D261}" type="datetimeFigureOut">
              <a:rPr lang="nl-NL" smtClean="0"/>
              <a:t>1-2-2021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1C770-49FC-4D85-B566-77DE6B0097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309141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EB2C-CA7F-4CAC-A326-2F9EC6F0D261}" type="datetimeFigureOut">
              <a:rPr lang="nl-NL" smtClean="0"/>
              <a:t>1-2-2021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1C770-49FC-4D85-B566-77DE6B0097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19104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EB2C-CA7F-4CAC-A326-2F9EC6F0D261}" type="datetimeFigureOut">
              <a:rPr lang="nl-NL" smtClean="0"/>
              <a:t>1-2-2021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1C770-49FC-4D85-B566-77DE6B0097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08168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EB2C-CA7F-4CAC-A326-2F9EC6F0D261}" type="datetimeFigureOut">
              <a:rPr lang="nl-NL" smtClean="0"/>
              <a:t>1-2-2021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1C770-49FC-4D85-B566-77DE6B0097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59708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EB2C-CA7F-4CAC-A326-2F9EC6F0D261}" type="datetimeFigureOut">
              <a:rPr lang="nl-NL" smtClean="0"/>
              <a:t>1-2-2021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1C770-49FC-4D85-B566-77DE6B0097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462414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EB2C-CA7F-4CAC-A326-2F9EC6F0D261}" type="datetimeFigureOut">
              <a:rPr lang="nl-NL" smtClean="0"/>
              <a:t>1-2-2021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1C770-49FC-4D85-B566-77DE6B0097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60412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3560528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EB2C-CA7F-4CAC-A326-2F9EC6F0D261}" type="datetimeFigureOut">
              <a:rPr lang="nl-NL" smtClean="0"/>
              <a:t>1-2-2021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1C770-49FC-4D85-B566-77DE6B0097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72587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EB2C-CA7F-4CAC-A326-2F9EC6F0D261}" type="datetimeFigureOut">
              <a:rPr lang="nl-NL" smtClean="0"/>
              <a:t>1-2-2021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1C770-49FC-4D85-B566-77DE6B0097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89866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EB2C-CA7F-4CAC-A326-2F9EC6F0D261}" type="datetimeFigureOut">
              <a:rPr lang="nl-NL" smtClean="0"/>
              <a:t>1-2-2021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1C770-49FC-4D85-B566-77DE6B0097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56491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8992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02028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17171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76511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26564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67987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9538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  <p:pic>
        <p:nvPicPr>
          <p:cNvPr id="8" name="Picture 2" descr="Afbeeldingsresultaat voor pebble stad en mens">
            <a:extLst>
              <a:ext uri="{FF2B5EF4-FFF2-40B4-BE49-F238E27FC236}">
                <a16:creationId xmlns:a16="http://schemas.microsoft.com/office/drawing/2014/main" id="{C6B189CC-2CF9-4C73-B7BC-E7707D35FA7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ackgroundRemoval t="0" b="100000" l="0" r="100000">
                        <a14:foregroundMark x1="24402" y1="24651" x2="12919" y2="60930"/>
                        <a14:foregroundMark x1="17225" y1="63721" x2="17225" y2="63721"/>
                        <a14:foregroundMark x1="17225" y1="70698" x2="81818" y2="59070"/>
                        <a14:foregroundMark x1="81340" y1="56279" x2="87081" y2="23721"/>
                        <a14:foregroundMark x1="86124" y1="22326" x2="24402" y2="25116"/>
                        <a14:foregroundMark x1="30144" y1="34419" x2="72727" y2="40000"/>
                        <a14:foregroundMark x1="85646" y1="24651" x2="34450" y2="56279"/>
                        <a14:foregroundMark x1="60287" y1="38605" x2="60287" y2="38605"/>
                        <a14:foregroundMark x1="60287" y1="38605" x2="51675" y2="60930"/>
                        <a14:foregroundMark x1="51196" y1="55349" x2="70335" y2="53488"/>
                        <a14:foregroundMark x1="61244" y1="53953" x2="45455" y2="55349"/>
                        <a14:foregroundMark x1="51196" y1="56279" x2="60287" y2="52558"/>
                        <a14:foregroundMark x1="60287" y1="52558" x2="63158" y2="52558"/>
                        <a14:foregroundMark x1="63158" y1="52558" x2="68900" y2="56279"/>
                        <a14:foregroundMark x1="71770" y1="56279" x2="71770" y2="56279"/>
                        <a14:foregroundMark x1="68900" y1="58140" x2="68900" y2="58140"/>
                        <a14:foregroundMark x1="67464" y1="59070" x2="67464" y2="59070"/>
                        <a14:foregroundMark x1="80383" y1="40000" x2="80383" y2="40000"/>
                        <a14:foregroundMark x1="75598" y1="37674" x2="75598" y2="37674"/>
                        <a14:foregroundMark x1="75598" y1="34884" x2="75598" y2="34884"/>
                        <a14:foregroundMark x1="77033" y1="34884" x2="77033" y2="34884"/>
                        <a14:foregroundMark x1="58852" y1="40000" x2="58852" y2="40000"/>
                        <a14:foregroundMark x1="54067" y1="40000" x2="21531" y2="37674"/>
                        <a14:foregroundMark x1="27273" y1="31628" x2="25837" y2="44651"/>
                        <a14:foregroundMark x1="25837" y1="33023" x2="38756" y2="46977"/>
                        <a14:foregroundMark x1="39713" y1="41860" x2="39713" y2="41860"/>
                        <a14:foregroundMark x1="39713" y1="41395" x2="37321" y2="44186"/>
                        <a14:foregroundMark x1="36842" y1="50698" x2="36842" y2="50698"/>
                        <a14:foregroundMark x1="36842" y1="53953" x2="36842" y2="53953"/>
                        <a14:foregroundMark x1="31579" y1="60465" x2="31579" y2="60465"/>
                        <a14:foregroundMark x1="33971" y1="60465" x2="35407" y2="56744"/>
                        <a14:foregroundMark x1="39713" y1="55349" x2="42584" y2="54884"/>
                        <a14:foregroundMark x1="44498" y1="54884" x2="44498" y2="54884"/>
                        <a14:foregroundMark x1="44498" y1="54884" x2="44498" y2="54884"/>
                        <a14:foregroundMark x1="44498" y1="56279" x2="46890" y2="56279"/>
                        <a14:foregroundMark x1="52632" y1="55349" x2="55981" y2="53953"/>
                        <a14:foregroundMark x1="55981" y1="53953" x2="55981" y2="53953"/>
                        <a14:foregroundMark x1="59809" y1="52558" x2="60287" y2="49767"/>
                        <a14:foregroundMark x1="61244" y1="48372" x2="61244" y2="48372"/>
                        <a14:foregroundMark x1="51196" y1="40000" x2="51196" y2="40000"/>
                        <a14:foregroundMark x1="47368" y1="40465" x2="47368" y2="40465"/>
                        <a14:foregroundMark x1="44498" y1="40465" x2="44498" y2="40465"/>
                        <a14:foregroundMark x1="40191" y1="37674" x2="38278" y2="34884"/>
                        <a14:foregroundMark x1="35885" y1="34884" x2="35885" y2="34884"/>
                        <a14:foregroundMark x1="35885" y1="34884" x2="35885" y2="34884"/>
                        <a14:foregroundMark x1="35885" y1="35814" x2="35885" y2="35814"/>
                        <a14:foregroundMark x1="35407" y1="34419" x2="35407" y2="34419"/>
                        <a14:foregroundMark x1="35407" y1="33488" x2="35407" y2="33488"/>
                        <a14:foregroundMark x1="34450" y1="57674" x2="34450" y2="57674"/>
                        <a14:foregroundMark x1="33971" y1="57674" x2="48325" y2="52093"/>
                        <a14:foregroundMark x1="54545" y1="48372" x2="54545" y2="48372"/>
                        <a14:foregroundMark x1="57416" y1="45581" x2="59809" y2="41395"/>
                        <a14:foregroundMark x1="64115" y1="38605" x2="64115" y2="38605"/>
                        <a14:foregroundMark x1="67464" y1="37674" x2="67464" y2="37674"/>
                        <a14:foregroundMark x1="68900" y1="35814" x2="71770" y2="34419"/>
                        <a14:foregroundMark x1="75598" y1="34419" x2="75598" y2="34419"/>
                        <a14:foregroundMark x1="77033" y1="33488" x2="77033" y2="33488"/>
                        <a14:foregroundMark x1="75598" y1="38605" x2="75598" y2="38605"/>
                        <a14:foregroundMark x1="74641" y1="41860" x2="74641" y2="44186"/>
                        <a14:foregroundMark x1="71770" y1="45581" x2="71292" y2="47442"/>
                        <a14:foregroundMark x1="70335" y1="47442" x2="70335" y2="47442"/>
                        <a14:foregroundMark x1="64115" y1="52093" x2="61722" y2="52093"/>
                        <a14:foregroundMark x1="58852" y1="53953" x2="58373" y2="59070"/>
                        <a14:foregroundMark x1="57416" y1="60465" x2="57416" y2="60465"/>
                        <a14:foregroundMark x1="56938" y1="60465" x2="52632" y2="60930"/>
                        <a14:foregroundMark x1="52632" y1="60930" x2="52632" y2="60930"/>
                        <a14:foregroundMark x1="51196" y1="59535" x2="46890" y2="61860"/>
                        <a14:foregroundMark x1="45455" y1="61860" x2="45455" y2="61860"/>
                        <a14:foregroundMark x1="40191" y1="57674" x2="40191" y2="57674"/>
                        <a14:foregroundMark x1="30144" y1="45581" x2="28230" y2="44651"/>
                        <a14:foregroundMark x1="25837" y1="42791" x2="25837" y2="42791"/>
                        <a14:foregroundMark x1="25837" y1="40465" x2="25837" y2="4046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818" y="6176963"/>
            <a:ext cx="569439" cy="585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3625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EDEB2C-CA7F-4CAC-A326-2F9EC6F0D261}" type="datetimeFigureOut">
              <a:rPr lang="nl-NL" smtClean="0"/>
              <a:t>1-2-2021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C1C770-49FC-4D85-B566-77DE6B0097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47645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hyperlink" Target="https://managementmodellensite.nl/doelen-smart-formuleren-uitgebreide-toelichting/#.WiZyJEriZPY" TargetMode="External"/><Relationship Id="rId7" Type="http://schemas.openxmlformats.org/officeDocument/2006/relationships/image" Target="../media/image16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hyperlink" Target="https://youtu.be/1gd9hgejHm0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s://wordwall.net/resource/9910585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" name="Rectangle 75">
            <a:extLst>
              <a:ext uri="{FF2B5EF4-FFF2-40B4-BE49-F238E27FC236}">
                <a16:creationId xmlns:a16="http://schemas.microsoft.com/office/drawing/2014/main" id="{24AF37F0-1E8F-443E-AA28-4BC6348204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6" name="Rectangle 77">
            <a:extLst>
              <a:ext uri="{FF2B5EF4-FFF2-40B4-BE49-F238E27FC236}">
                <a16:creationId xmlns:a16="http://schemas.microsoft.com/office/drawing/2014/main" id="{3DBE9D54-6250-40F2-A23A-F9CEBF5F91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3840" y="256540"/>
            <a:ext cx="11704320" cy="63652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037" name="Straight Connector 79">
            <a:extLst>
              <a:ext uri="{FF2B5EF4-FFF2-40B4-BE49-F238E27FC236}">
                <a16:creationId xmlns:a16="http://schemas.microsoft.com/office/drawing/2014/main" id="{E46E6328-0D82-4747-8B39-60373321BB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978660" y="545896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el 1">
            <a:extLst>
              <a:ext uri="{FF2B5EF4-FFF2-40B4-BE49-F238E27FC236}">
                <a16:creationId xmlns:a16="http://schemas.microsoft.com/office/drawing/2014/main" id="{84D64868-659A-481B-A748-9B1F00F50A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9980" y="4206240"/>
            <a:ext cx="9966960" cy="1325880"/>
          </a:xfrm>
        </p:spPr>
        <p:txBody>
          <a:bodyPr>
            <a:normAutofit/>
          </a:bodyPr>
          <a:lstStyle/>
          <a:p>
            <a:r>
              <a:rPr lang="nl-NL" sz="6600">
                <a:solidFill>
                  <a:schemeClr val="accent1"/>
                </a:solidFill>
              </a:rPr>
              <a:t>Welkom in periode 3</a:t>
            </a:r>
            <a:endParaRPr lang="nl-NL" sz="6600" dirty="0">
              <a:solidFill>
                <a:schemeClr val="accent1"/>
              </a:solidFill>
            </a:endParaRPr>
          </a:p>
        </p:txBody>
      </p:sp>
      <p:sp>
        <p:nvSpPr>
          <p:cNvPr id="4" name="Ondertitel 3">
            <a:extLst>
              <a:ext uri="{FF2B5EF4-FFF2-40B4-BE49-F238E27FC236}">
                <a16:creationId xmlns:a16="http://schemas.microsoft.com/office/drawing/2014/main" id="{1E9E6D6B-6CF3-4039-A231-2C51D94D26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09530" y="5596128"/>
            <a:ext cx="8767860" cy="557784"/>
          </a:xfrm>
        </p:spPr>
        <p:txBody>
          <a:bodyPr>
            <a:normAutofit/>
          </a:bodyPr>
          <a:lstStyle/>
          <a:p>
            <a:r>
              <a:rPr lang="nl-NL" sz="2000">
                <a:solidFill>
                  <a:schemeClr val="accent1"/>
                </a:solidFill>
              </a:rPr>
              <a:t>Periode 3 – lesweek 1</a:t>
            </a:r>
          </a:p>
        </p:txBody>
      </p:sp>
      <p:pic>
        <p:nvPicPr>
          <p:cNvPr id="1026" name="Picture 2" descr="How to welcome a new employee to the team | Workable">
            <a:extLst>
              <a:ext uri="{FF2B5EF4-FFF2-40B4-BE49-F238E27FC236}">
                <a16:creationId xmlns:a16="http://schemas.microsoft.com/office/drawing/2014/main" id="{B177E41E-FB0B-4B65-8790-EDDE74C52C7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04" r="3309" b="4"/>
          <a:stretch/>
        </p:blipFill>
        <p:spPr bwMode="auto">
          <a:xfrm>
            <a:off x="3367606" y="741172"/>
            <a:ext cx="5456787" cy="32796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87155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hoek 16"/>
          <p:cNvSpPr/>
          <p:nvPr/>
        </p:nvSpPr>
        <p:spPr>
          <a:xfrm>
            <a:off x="-29231" y="0"/>
            <a:ext cx="977652" cy="6858000"/>
          </a:xfrm>
          <a:prstGeom prst="rect">
            <a:avLst/>
          </a:prstGeom>
          <a:solidFill>
            <a:srgbClr val="CCFF33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Rechthoek 17"/>
          <p:cNvSpPr/>
          <p:nvPr/>
        </p:nvSpPr>
        <p:spPr>
          <a:xfrm>
            <a:off x="-30585" y="6529225"/>
            <a:ext cx="12222585" cy="328775"/>
          </a:xfrm>
          <a:prstGeom prst="rect">
            <a:avLst/>
          </a:prstGeom>
          <a:solidFill>
            <a:srgbClr val="CCFF33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9" name="Afbeelding 18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30585" y="0"/>
            <a:ext cx="983794" cy="706432"/>
          </a:xfrm>
          <a:prstGeom prst="rect">
            <a:avLst/>
          </a:prstGeom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587291" y="814482"/>
            <a:ext cx="4449163" cy="907941"/>
          </a:xfrm>
          <a:prstGeom prst="rect">
            <a:avLst/>
          </a:prstGeom>
          <a:noFill/>
          <a:ln w="9525">
            <a:solidFill>
              <a:sysClr val="windowText" lastClr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Leerdoel </a:t>
            </a:r>
            <a:br>
              <a:rPr kumimoji="0" lang="nl-NL" sz="12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</a:br>
            <a:r>
              <a:rPr kumimoji="0" lang="nl-NL" altLang="nl-N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Leerdoelen opstellen voor jezelf.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altLang="nl-N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SMART methode toepassen.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altLang="nl-N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Ondernemerscompetenties kennen. 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596399" y="1848841"/>
            <a:ext cx="4440055" cy="1107996"/>
          </a:xfrm>
          <a:prstGeom prst="rect">
            <a:avLst/>
          </a:prstGeom>
          <a:noFill/>
          <a:ln w="9525">
            <a:solidFill>
              <a:sysClr val="windowText" lastClr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Leerproduct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 </a:t>
            </a:r>
            <a:r>
              <a:rPr kumimoji="0" lang="nl-NL" sz="13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4 persoonlijke leerdoelen SMART uitgewerkt: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13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Twee leerdoelen zijn gericht op de competenties.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13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Twee leerdoelen zijn gericht op het functioneren binnen het bedrijf. 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91156" y="3130870"/>
            <a:ext cx="4445298" cy="2877711"/>
          </a:xfrm>
          <a:prstGeom prst="rect">
            <a:avLst/>
          </a:prstGeom>
          <a:noFill/>
          <a:ln w="9525">
            <a:solidFill>
              <a:sysClr val="windowText" lastClr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1" i="0" u="none" strike="noStrike" kern="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Leerpad</a:t>
            </a:r>
            <a:r>
              <a:rPr kumimoji="0" lang="nl-NL" sz="14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     </a:t>
            </a:r>
            <a:r>
              <a:rPr kumimoji="0" lang="nl-NL" sz="12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                                                                                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altLang="nl-N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Bekijk de ondernemerscompetenties en ga na in welke je al goed bent en in welke je jezelf nog wilt ontwikkelen.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altLang="nl-N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Zoek uit welke werkzaamheden je in het bedrijf kunt verrichten en waar je meer over zou willen leren.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altLang="nl-N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Zoek op waar SMART doelen voor staan en hoe je een SMART doel opstelt.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altLang="nl-N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Formuleer 2 leerdoelen die gaan over het ontwikkelen van de ondernemerscompetenties.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altLang="nl-N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Formuleer 2 leerdoelen die gericht zijn op je werkzaamheden binnen je stage.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altLang="nl-N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Schrijf bij elk leerdoel een klein stappenplan hoe je je leerdoel gaat bereiken met acties die je kan ondernemen. </a:t>
            </a:r>
            <a:r>
              <a:rPr kumimoji="0" lang="nl-NL" sz="11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	</a:t>
            </a:r>
            <a:endParaRPr kumimoji="0" lang="nl-NL" sz="1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Calibri" pitchFamily="34" charset="0"/>
              <a:cs typeface="Arial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6728041" y="842663"/>
            <a:ext cx="4774466" cy="707886"/>
          </a:xfrm>
          <a:prstGeom prst="rect">
            <a:avLst/>
          </a:prstGeom>
          <a:noFill/>
          <a:ln w="9525">
            <a:solidFill>
              <a:sysClr val="windowText" lastClr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Samenwerken</a:t>
            </a:r>
            <a:r>
              <a:rPr kumimoji="0" lang="nl-NL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	</a:t>
            </a:r>
            <a:r>
              <a:rPr kumimoji="0" lang="nl-NL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		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13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Dit product maak je alleen. </a:t>
            </a:r>
          </a:p>
          <a:p>
            <a:pPr marL="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panose="020B0604020202020204" pitchFamily="34" charset="0"/>
              </a:rPr>
              <a:t>Lever je product in via Teams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6728041" y="1839583"/>
            <a:ext cx="4774466" cy="707886"/>
          </a:xfrm>
          <a:prstGeom prst="rect">
            <a:avLst/>
          </a:prstGeom>
          <a:noFill/>
          <a:ln w="9525">
            <a:solidFill>
              <a:sysClr val="windowText" lastClr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Bijeenkomsten en tijd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3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Coachles</a:t>
            </a:r>
            <a:r>
              <a:rPr kumimoji="0" lang="nl-NL" sz="13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 leerdoelen stellen</a:t>
            </a:r>
          </a:p>
          <a:p>
            <a:pPr marL="171450" marR="0" lvl="0" indent="-17145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300" b="1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Deadline product 12-02-2021</a:t>
            </a:r>
            <a:endParaRPr kumimoji="0" lang="nl-NL" sz="13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Calibri" pitchFamily="34" charset="0"/>
              <a:cs typeface="Arial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6728041" y="2861362"/>
            <a:ext cx="4774466" cy="1252009"/>
          </a:xfrm>
          <a:prstGeom prst="rect">
            <a:avLst/>
          </a:prstGeom>
          <a:noFill/>
          <a:ln w="9525">
            <a:solidFill>
              <a:sysClr val="windowText" lastClr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Bronnen</a:t>
            </a: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nl-NL" alt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nl-NL" altLang="nl-N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Lijst met ondernemerscompetenties</a:t>
            </a: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nl-NL" altLang="nl-N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Informatie van het stagebedrijf </a:t>
            </a: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nl-NL" altLang="nl-N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3"/>
              </a:rPr>
              <a:t>https://managementmodellensite.nl/doelen-smart-formuleren-uitgebreide-toelichting/#.WiZyJEriZPY</a:t>
            </a:r>
            <a:endParaRPr kumimoji="0" lang="nl-NL" altLang="nl-NL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4" cstate="print"/>
          <a:srcRect l="21805" r="10840"/>
          <a:stretch/>
        </p:blipFill>
        <p:spPr>
          <a:xfrm>
            <a:off x="1078359" y="839039"/>
            <a:ext cx="411303" cy="566695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153183" y="1971952"/>
            <a:ext cx="337318" cy="411642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121063" y="3141222"/>
            <a:ext cx="370192" cy="578750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210482" y="826686"/>
            <a:ext cx="464842" cy="316938"/>
          </a:xfrm>
          <a:prstGeom prst="rect">
            <a:avLst/>
          </a:prstGeom>
        </p:spPr>
      </p:pic>
      <p:pic>
        <p:nvPicPr>
          <p:cNvPr id="14" name="Afbeelding 13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315695" y="2875736"/>
            <a:ext cx="330670" cy="321355"/>
          </a:xfrm>
          <a:prstGeom prst="rect">
            <a:avLst/>
          </a:prstGeom>
        </p:spPr>
      </p:pic>
      <p:pic>
        <p:nvPicPr>
          <p:cNvPr id="15" name="Afbeelding 14"/>
          <p:cNvPicPr>
            <a:picLocks noChangeAspect="1"/>
          </p:cNvPicPr>
          <p:nvPr/>
        </p:nvPicPr>
        <p:blipFill rotWithShape="1">
          <a:blip r:embed="rId9" cstate="print"/>
          <a:srcRect l="17050" t="33024" r="61669" b="30375"/>
          <a:stretch/>
        </p:blipFill>
        <p:spPr>
          <a:xfrm>
            <a:off x="6287970" y="1839583"/>
            <a:ext cx="312627" cy="302293"/>
          </a:xfrm>
          <a:prstGeom prst="rect">
            <a:avLst/>
          </a:prstGeom>
        </p:spPr>
      </p:pic>
      <p:sp>
        <p:nvSpPr>
          <p:cNvPr id="16" name="Rechthoek 1"/>
          <p:cNvSpPr>
            <a:spLocks noChangeArrowheads="1"/>
          </p:cNvSpPr>
          <p:nvPr/>
        </p:nvSpPr>
        <p:spPr bwMode="auto">
          <a:xfrm>
            <a:off x="1587291" y="154894"/>
            <a:ext cx="802843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2021_ST_1</a:t>
            </a:r>
            <a:r>
              <a:rPr kumimoji="0" lang="nl-NL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_Leerdoelen voor je stage</a:t>
            </a:r>
          </a:p>
        </p:txBody>
      </p:sp>
      <p:sp>
        <p:nvSpPr>
          <p:cNvPr id="20" name="Text Box 26"/>
          <p:cNvSpPr txBox="1">
            <a:spLocks noChangeArrowheads="1"/>
          </p:cNvSpPr>
          <p:nvPr/>
        </p:nvSpPr>
        <p:spPr bwMode="auto">
          <a:xfrm>
            <a:off x="1181030" y="6139072"/>
            <a:ext cx="5419567" cy="307777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anose="020F0502020204030204"/>
                <a:ea typeface="ＭＳ Ｐゴシック" pitchFamily="1" charset="-128"/>
                <a:cs typeface="+mn-cs"/>
              </a:rPr>
              <a:t>Wat wil je leren? Wat ga je doen om dat te leren?</a:t>
            </a:r>
          </a:p>
        </p:txBody>
      </p:sp>
      <p:pic>
        <p:nvPicPr>
          <p:cNvPr id="21" name="Afbeelding 20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096358" y="4583881"/>
            <a:ext cx="4037831" cy="1295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8234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00C75F-F0E0-43A1-B9C0-AED5264D5F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SMART leerdoelen stellen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110B8F0-77E6-4985-AEB5-B4A33598BC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862191"/>
            <a:ext cx="9872871" cy="4571143"/>
          </a:xfrm>
        </p:spPr>
        <p:txBody>
          <a:bodyPr>
            <a:normAutofit/>
          </a:bodyPr>
          <a:lstStyle/>
          <a:p>
            <a:pPr marL="342900" indent="-342900"/>
            <a:r>
              <a:rPr lang="nl-NL" sz="2400" dirty="0"/>
              <a:t>Waar staat SMART ook alweer voor?</a:t>
            </a:r>
          </a:p>
          <a:p>
            <a:pPr marL="342900" indent="-342900"/>
            <a:endParaRPr lang="nl-NL" sz="2400" dirty="0"/>
          </a:p>
          <a:p>
            <a:pPr marL="342900" indent="-342900"/>
            <a:endParaRPr lang="nl-NL" sz="2400" dirty="0"/>
          </a:p>
        </p:txBody>
      </p:sp>
      <p:pic>
        <p:nvPicPr>
          <p:cNvPr id="4098" name="Picture 2" descr="filmpje - Villaholland">
            <a:hlinkClick r:id="rId2"/>
            <a:extLst>
              <a:ext uri="{FF2B5EF4-FFF2-40B4-BE49-F238E27FC236}">
                <a16:creationId xmlns:a16="http://schemas.microsoft.com/office/drawing/2014/main" id="{37315187-1FE1-4098-90E3-5E85016033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0087" y="2627991"/>
            <a:ext cx="3171825" cy="275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46251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00C75F-F0E0-43A1-B9C0-AED5264D5F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1070335"/>
            <a:ext cx="5199926" cy="1443269"/>
          </a:xfrm>
        </p:spPr>
        <p:txBody>
          <a:bodyPr>
            <a:normAutofit/>
          </a:bodyPr>
          <a:lstStyle/>
          <a:p>
            <a:r>
              <a:rPr lang="nl-NL" sz="4000"/>
              <a:t>Specifiek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110B8F0-77E6-4985-AEB5-B4A33598BC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2" y="2546430"/>
            <a:ext cx="5084178" cy="35495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1800"/>
              <a:t>Om een doel specifiek te maken stellen we de W-vragen</a:t>
            </a:r>
          </a:p>
          <a:p>
            <a:endParaRPr lang="nl-NL" sz="1800"/>
          </a:p>
          <a:p>
            <a:r>
              <a:rPr lang="nl-NL" sz="1800"/>
              <a:t>Wat willen we bereiken?</a:t>
            </a:r>
          </a:p>
          <a:p>
            <a:r>
              <a:rPr lang="nl-NL" sz="1800"/>
              <a:t>Wie is er bij betrokken?</a:t>
            </a:r>
          </a:p>
          <a:p>
            <a:r>
              <a:rPr lang="nl-NL" sz="1800"/>
              <a:t>Waar gaat het gebeuren?</a:t>
            </a:r>
          </a:p>
          <a:p>
            <a:r>
              <a:rPr lang="nl-NL" sz="1800"/>
              <a:t>Wanneer gebeurt het?</a:t>
            </a:r>
          </a:p>
          <a:p>
            <a:r>
              <a:rPr lang="nl-NL" sz="1800"/>
              <a:t>Waarom willen we het bereiken?</a:t>
            </a:r>
          </a:p>
        </p:txBody>
      </p:sp>
      <p:pic>
        <p:nvPicPr>
          <p:cNvPr id="4" name="Picture 4" descr="Afbeeldingsresultaat voor w vragen">
            <a:extLst>
              <a:ext uri="{FF2B5EF4-FFF2-40B4-BE49-F238E27FC236}">
                <a16:creationId xmlns:a16="http://schemas.microsoft.com/office/drawing/2014/main" id="{D19EE26C-EC64-44E0-B4BD-67118A7C3BC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38" r="17283" b="-1"/>
          <a:stretch/>
        </p:blipFill>
        <p:spPr bwMode="auto">
          <a:xfrm>
            <a:off x="6636743" y="1238487"/>
            <a:ext cx="4741120" cy="4493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89235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00C75F-F0E0-43A1-B9C0-AED5264D5F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1070335"/>
            <a:ext cx="5199926" cy="1443269"/>
          </a:xfrm>
        </p:spPr>
        <p:txBody>
          <a:bodyPr>
            <a:normAutofit/>
          </a:bodyPr>
          <a:lstStyle/>
          <a:p>
            <a:r>
              <a:rPr lang="nl-NL" sz="4000" dirty="0"/>
              <a:t>Meetbaar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110B8F0-77E6-4985-AEB5-B4A33598BC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2" y="2546430"/>
            <a:ext cx="5084178" cy="3549570"/>
          </a:xfrm>
        </p:spPr>
        <p:txBody>
          <a:bodyPr>
            <a:normAutofit/>
          </a:bodyPr>
          <a:lstStyle/>
          <a:p>
            <a:r>
              <a:rPr lang="nl-NL" sz="1800"/>
              <a:t>De meetbaarheid wordt meestal aangegeven in getallen. </a:t>
            </a:r>
          </a:p>
          <a:p>
            <a:r>
              <a:rPr lang="nl-NL" sz="1800"/>
              <a:t>Meetbaarheid kan ook zichtbaar gemaakt worden door het doel te vergelijken met bestaande procedures, kwaliteitseisen, normen, handleidingen of systemen.</a:t>
            </a:r>
          </a:p>
        </p:txBody>
      </p:sp>
      <p:pic>
        <p:nvPicPr>
          <p:cNvPr id="5122" name="Picture 2" descr="Nederland innovatieland vraagt om meetbaar beleid - SAP Blogs - Nederland">
            <a:extLst>
              <a:ext uri="{FF2B5EF4-FFF2-40B4-BE49-F238E27FC236}">
                <a16:creationId xmlns:a16="http://schemas.microsoft.com/office/drawing/2014/main" id="{F8C75E72-4660-45A3-ABFE-471982A4CAB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44" r="21656" b="-1"/>
          <a:stretch/>
        </p:blipFill>
        <p:spPr bwMode="auto">
          <a:xfrm>
            <a:off x="6636743" y="1238487"/>
            <a:ext cx="4741120" cy="4493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63232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E2E2D8-0FEE-41E3-BF30-7DD28CDD48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</p:spPr>
        <p:txBody>
          <a:bodyPr>
            <a:normAutofit/>
          </a:bodyPr>
          <a:lstStyle/>
          <a:p>
            <a:r>
              <a:rPr lang="nl-NL"/>
              <a:t>Acceptabel</a:t>
            </a:r>
            <a:endParaRPr lang="nl-NL" dirty="0"/>
          </a:p>
        </p:txBody>
      </p:sp>
      <p:pic>
        <p:nvPicPr>
          <p:cNvPr id="4" name="Picture 4" descr="Gerelateerde afbeelding">
            <a:extLst>
              <a:ext uri="{FF2B5EF4-FFF2-40B4-BE49-F238E27FC236}">
                <a16:creationId xmlns:a16="http://schemas.microsoft.com/office/drawing/2014/main" id="{83870149-C42F-4035-9313-FFB01C05E02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96" r="25376" b="1"/>
          <a:stretch/>
        </p:blipFill>
        <p:spPr bwMode="auto">
          <a:xfrm>
            <a:off x="1316621" y="2093789"/>
            <a:ext cx="2896569" cy="35199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7FF7175-0364-475B-8FAB-834F83400B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0977" y="2057400"/>
            <a:ext cx="6524894" cy="4038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/>
              <a:t>De A staat ook wel voor Aanwijsbaar of Actiegericht. Vragen zijn daarbij:</a:t>
            </a:r>
          </a:p>
          <a:p>
            <a:r>
              <a:rPr lang="nl-NL"/>
              <a:t>Is het voor jezelf haalbaar?</a:t>
            </a:r>
          </a:p>
          <a:p>
            <a:r>
              <a:rPr lang="nl-NL"/>
              <a:t>Is er voldoende draagvlak om het doel te behalen?</a:t>
            </a:r>
          </a:p>
          <a:p>
            <a:r>
              <a:rPr lang="nl-NL"/>
              <a:t>Is het actiegericht en leidend tot resultaat? LET OP: het gaat niet om de acties zelf maar om het resultaat!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99518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E2E2D8-0FEE-41E3-BF30-7DD28CDD48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</p:spPr>
        <p:txBody>
          <a:bodyPr>
            <a:normAutofit/>
          </a:bodyPr>
          <a:lstStyle/>
          <a:p>
            <a:r>
              <a:rPr lang="nl-NL" dirty="0"/>
              <a:t>Realistisch</a:t>
            </a:r>
          </a:p>
        </p:txBody>
      </p:sp>
      <p:pic>
        <p:nvPicPr>
          <p:cNvPr id="5" name="Picture 2" descr="Gerelateerde afbeelding">
            <a:extLst>
              <a:ext uri="{FF2B5EF4-FFF2-40B4-BE49-F238E27FC236}">
                <a16:creationId xmlns:a16="http://schemas.microsoft.com/office/drawing/2014/main" id="{75D652B9-A765-4B90-B840-7C74D9632E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16621" y="2093789"/>
            <a:ext cx="2896569" cy="19310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7FF7175-0364-475B-8FAB-834F83400B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0977" y="2057400"/>
            <a:ext cx="6524894" cy="4038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/>
              <a:t>Is het doel haalbaar, geeft het voldoende uitdaging. Een doel moet niet te makkelijk zijn maar ook niet te moeilijk. Vragen zijn:</a:t>
            </a:r>
          </a:p>
          <a:p>
            <a:r>
              <a:rPr lang="nl-NL" dirty="0"/>
              <a:t>Is het doel haalbaar voor mij en/of anderen?</a:t>
            </a:r>
          </a:p>
          <a:p>
            <a:r>
              <a:rPr lang="nl-NL" dirty="0"/>
              <a:t>Zijn de inspanningen niet te hoog of te laag?</a:t>
            </a:r>
          </a:p>
          <a:p>
            <a:r>
              <a:rPr lang="nl-NL" dirty="0"/>
              <a:t>Staan de inspanningen in relatie met het resultaat?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408689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E2E2D8-0FEE-41E3-BF30-7DD28CDD48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1070335"/>
            <a:ext cx="5199926" cy="1443269"/>
          </a:xfrm>
        </p:spPr>
        <p:txBody>
          <a:bodyPr>
            <a:normAutofit/>
          </a:bodyPr>
          <a:lstStyle/>
          <a:p>
            <a:r>
              <a:rPr lang="nl-NL" sz="4000"/>
              <a:t>Tijdsgebonden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7FF7175-0364-475B-8FAB-834F83400B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2" y="2546430"/>
            <a:ext cx="5084178" cy="35495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1800"/>
              <a:t>Een goed doel moet een minimaal één datum hebben. Vaak worden meerdere data genoemd zoals start- eind- en tussendata.</a:t>
            </a:r>
          </a:p>
          <a:p>
            <a:pPr marL="0" indent="0">
              <a:buNone/>
            </a:pPr>
            <a:endParaRPr lang="nl-NL" sz="1800"/>
          </a:p>
        </p:txBody>
      </p:sp>
      <p:pic>
        <p:nvPicPr>
          <p:cNvPr id="6148" name="Picture 4" descr="Geen tijd om te bloggen? 8 redenen waarom dat onzin is.">
            <a:extLst>
              <a:ext uri="{FF2B5EF4-FFF2-40B4-BE49-F238E27FC236}">
                <a16:creationId xmlns:a16="http://schemas.microsoft.com/office/drawing/2014/main" id="{2A28F428-C9EA-4086-A5B1-18F08B27D41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25" r="2" b="909"/>
          <a:stretch/>
        </p:blipFill>
        <p:spPr bwMode="auto">
          <a:xfrm>
            <a:off x="6923179" y="1335639"/>
            <a:ext cx="3283429" cy="3111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18969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D2AF9A-EF85-4CAD-AF33-F0DDF51B6A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Ondernemerscompetenties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8677697-4DC8-40C1-A76A-A491E3C729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000" dirty="0"/>
              <a:t>Prestatiegerichtheid				</a:t>
            </a:r>
          </a:p>
          <a:p>
            <a:r>
              <a:rPr lang="nl-NL" sz="2000" dirty="0"/>
              <a:t>Zelfstandigheid</a:t>
            </a:r>
          </a:p>
          <a:p>
            <a:r>
              <a:rPr lang="nl-NL" sz="2000" dirty="0"/>
              <a:t>Dominantie</a:t>
            </a:r>
          </a:p>
          <a:p>
            <a:r>
              <a:rPr lang="nl-NL" sz="2000" dirty="0"/>
              <a:t>Sociale oriëntatie</a:t>
            </a:r>
          </a:p>
          <a:p>
            <a:r>
              <a:rPr lang="nl-NL" sz="2000" dirty="0"/>
              <a:t>Zelfvertrouwen</a:t>
            </a:r>
          </a:p>
          <a:p>
            <a:r>
              <a:rPr lang="nl-NL" sz="2000" dirty="0"/>
              <a:t>Doorzettingsvermogen</a:t>
            </a:r>
          </a:p>
          <a:p>
            <a:r>
              <a:rPr lang="nl-NL" sz="2000" dirty="0"/>
              <a:t>Risicobereidheid</a:t>
            </a:r>
          </a:p>
          <a:p>
            <a:endParaRPr lang="nl-NL" sz="2000" dirty="0"/>
          </a:p>
          <a:p>
            <a:r>
              <a:rPr lang="nl-NL" sz="2000" b="1" dirty="0"/>
              <a:t>Zie bijbehorende opdracht</a:t>
            </a:r>
          </a:p>
          <a:p>
            <a:endParaRPr lang="nl-NL" dirty="0"/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A83D002A-3E41-407E-BC56-B84D1151C142}"/>
              </a:ext>
            </a:extLst>
          </p:cNvPr>
          <p:cNvSpPr/>
          <p:nvPr/>
        </p:nvSpPr>
        <p:spPr>
          <a:xfrm>
            <a:off x="6466916" y="2065037"/>
            <a:ext cx="4707467" cy="2395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 eaLnBrk="0" hangingPunct="0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</a:pPr>
            <a:r>
              <a:rPr lang="nl-NL" sz="2000" dirty="0">
                <a:solidFill>
                  <a:schemeClr val="accent1"/>
                </a:solidFill>
                <a:latin typeface="+mn-lt"/>
                <a:cs typeface="+mn-cs"/>
              </a:rPr>
              <a:t>Marktgerichtheid</a:t>
            </a:r>
          </a:p>
          <a:p>
            <a:pPr marL="228600" indent="-228600" eaLnBrk="0" hangingPunct="0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</a:pPr>
            <a:r>
              <a:rPr lang="nl-NL" sz="2000" dirty="0">
                <a:solidFill>
                  <a:schemeClr val="accent1"/>
                </a:solidFill>
                <a:latin typeface="+mn-lt"/>
                <a:cs typeface="+mn-cs"/>
              </a:rPr>
              <a:t>Flexibiliteit</a:t>
            </a:r>
          </a:p>
          <a:p>
            <a:pPr marL="228600" indent="-228600" eaLnBrk="0" hangingPunct="0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</a:pPr>
            <a:r>
              <a:rPr lang="nl-NL" sz="2000" dirty="0">
                <a:solidFill>
                  <a:schemeClr val="accent1"/>
                </a:solidFill>
                <a:latin typeface="+mn-lt"/>
                <a:cs typeface="+mn-cs"/>
              </a:rPr>
              <a:t>Pro-activiteit</a:t>
            </a:r>
          </a:p>
          <a:p>
            <a:pPr marL="228600" indent="-228600" eaLnBrk="0" hangingPunct="0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</a:pPr>
            <a:r>
              <a:rPr lang="nl-NL" sz="2000" dirty="0">
                <a:solidFill>
                  <a:schemeClr val="accent1"/>
                </a:solidFill>
                <a:latin typeface="+mn-lt"/>
                <a:cs typeface="+mn-cs"/>
              </a:rPr>
              <a:t>Empathie</a:t>
            </a:r>
          </a:p>
          <a:p>
            <a:pPr marL="228600" indent="-228600" eaLnBrk="0" hangingPunct="0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</a:pPr>
            <a:r>
              <a:rPr lang="nl-NL" sz="2000" dirty="0">
                <a:solidFill>
                  <a:schemeClr val="accent1"/>
                </a:solidFill>
                <a:latin typeface="+mn-lt"/>
                <a:cs typeface="+mn-cs"/>
              </a:rPr>
              <a:t>Plannen</a:t>
            </a:r>
          </a:p>
          <a:p>
            <a:pPr marL="228600" indent="-228600" eaLnBrk="0" hangingPunct="0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</a:pPr>
            <a:r>
              <a:rPr lang="nl-NL" sz="2000" dirty="0">
                <a:solidFill>
                  <a:schemeClr val="accent1"/>
                </a:solidFill>
                <a:latin typeface="+mn-lt"/>
                <a:cs typeface="+mn-cs"/>
              </a:rPr>
              <a:t>Financieel beheren</a:t>
            </a:r>
          </a:p>
        </p:txBody>
      </p:sp>
    </p:spTree>
    <p:extLst>
      <p:ext uri="{BB962C8B-B14F-4D97-AF65-F5344CB8AC3E}">
        <p14:creationId xmlns:p14="http://schemas.microsoft.com/office/powerpoint/2010/main" val="21046104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00C75F-F0E0-43A1-B9C0-AED5264D5F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</p:spPr>
        <p:txBody>
          <a:bodyPr>
            <a:normAutofit/>
          </a:bodyPr>
          <a:lstStyle/>
          <a:p>
            <a:r>
              <a:rPr lang="nl-NL" dirty="0"/>
              <a:t>Aan de slag in groepjes (Teams)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8BC6FD48-0686-4C16-9095-2FC6D475AF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6621" y="2093789"/>
            <a:ext cx="2896569" cy="2172426"/>
          </a:xfrm>
          <a:prstGeom prst="rect">
            <a:avLst/>
          </a:prstGeom>
        </p:spPr>
      </p:pic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110B8F0-77E6-4985-AEB5-B4A33598BC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0977" y="2057400"/>
            <a:ext cx="6524894" cy="4038600"/>
          </a:xfrm>
        </p:spPr>
        <p:txBody>
          <a:bodyPr>
            <a:normAutofit/>
          </a:bodyPr>
          <a:lstStyle/>
          <a:p>
            <a:r>
              <a:rPr lang="nl-NL"/>
              <a:t>Lees LA1 voor jezelf nogmaals door </a:t>
            </a:r>
          </a:p>
          <a:p>
            <a:r>
              <a:rPr lang="nl-NL"/>
              <a:t>Bekijk nog eens welke leerdoelen je op het voorstelformulier hebt gezet</a:t>
            </a:r>
          </a:p>
          <a:p>
            <a:r>
              <a:rPr lang="nl-NL"/>
              <a:t>Pak de competenties er bij </a:t>
            </a:r>
          </a:p>
          <a:p>
            <a:r>
              <a:rPr lang="nl-NL"/>
              <a:t>Ga aan de slag met het formuleren van leerdoelen </a:t>
            </a:r>
          </a:p>
          <a:p>
            <a:r>
              <a:rPr lang="nl-NL"/>
              <a:t>Maak je leerdoelen SMART</a:t>
            </a:r>
          </a:p>
        </p:txBody>
      </p:sp>
    </p:spTree>
    <p:extLst>
      <p:ext uri="{BB962C8B-B14F-4D97-AF65-F5344CB8AC3E}">
        <p14:creationId xmlns:p14="http://schemas.microsoft.com/office/powerpoint/2010/main" val="15372327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A2F6A2-6326-43AC-97B2-6E1A15FAB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</p:spPr>
        <p:txBody>
          <a:bodyPr>
            <a:normAutofit/>
          </a:bodyPr>
          <a:lstStyle/>
          <a:p>
            <a:r>
              <a:rPr lang="nl-NL" dirty="0"/>
              <a:t>Voor vandaag:</a:t>
            </a:r>
          </a:p>
        </p:txBody>
      </p:sp>
      <p:graphicFrame>
        <p:nvGraphicFramePr>
          <p:cNvPr id="25" name="Tijdelijke aanduiding voor inhoud 2">
            <a:extLst>
              <a:ext uri="{FF2B5EF4-FFF2-40B4-BE49-F238E27FC236}">
                <a16:creationId xmlns:a16="http://schemas.microsoft.com/office/drawing/2014/main" id="{BE2EC001-5D16-43A0-88DD-73AA326A8F9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0306957"/>
              </p:ext>
            </p:extLst>
          </p:nvPr>
        </p:nvGraphicFramePr>
        <p:xfrm>
          <a:off x="1176337" y="1692355"/>
          <a:ext cx="9872663" cy="37974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701065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AD4E2A-EABB-4265-9261-95FA8DA3F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654" y="589051"/>
            <a:ext cx="9875520" cy="1356360"/>
          </a:xfrm>
        </p:spPr>
        <p:txBody>
          <a:bodyPr/>
          <a:lstStyle/>
          <a:p>
            <a:r>
              <a:rPr lang="nl-NL" dirty="0"/>
              <a:t>Kennismaken</a:t>
            </a:r>
          </a:p>
        </p:txBody>
      </p:sp>
      <p:pic>
        <p:nvPicPr>
          <p:cNvPr id="2050" name="Picture 2" descr="Nice to meet you | strijkapplicatie | STRIJKAPPLICATIES | CreaLicious |  kids | gifts | lifestyle">
            <a:hlinkClick r:id="rId2"/>
            <a:extLst>
              <a:ext uri="{FF2B5EF4-FFF2-40B4-BE49-F238E27FC236}">
                <a16:creationId xmlns:a16="http://schemas.microsoft.com/office/drawing/2014/main" id="{5E553354-7AA7-45D9-A587-BAEE9CCF65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1653" y="1459786"/>
            <a:ext cx="4997521" cy="4997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79338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00C75F-F0E0-43A1-B9C0-AED5264D5F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Rooster voor deze- en volgende week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110B8F0-77E6-4985-AEB5-B4A33598BC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Maandag om 10:00 uur beginnen – tot 13:45 uur</a:t>
            </a:r>
          </a:p>
          <a:p>
            <a:r>
              <a:rPr lang="nl-NL" dirty="0"/>
              <a:t>Dinsdag om 09:00 uur beginnen – tot 12:15 uur</a:t>
            </a:r>
          </a:p>
          <a:p>
            <a:r>
              <a:rPr lang="nl-NL" dirty="0"/>
              <a:t>Donderdag om 09:00 uur beginnen – tot 12:15 uur</a:t>
            </a:r>
          </a:p>
          <a:p>
            <a:endParaRPr lang="nl-NL" dirty="0"/>
          </a:p>
          <a:p>
            <a:r>
              <a:rPr lang="nl-NL" dirty="0"/>
              <a:t>Dit betekent dus op woensdag en vrijdag vrij </a:t>
            </a:r>
            <a:r>
              <a:rPr lang="nl-NL" dirty="0">
                <a:sym typeface="Wingdings" panose="05000000000000000000" pitchFamily="2" charset="2"/>
              </a:rPr>
              <a:t></a:t>
            </a:r>
          </a:p>
          <a:p>
            <a:r>
              <a:rPr lang="nl-NL" dirty="0">
                <a:sym typeface="Wingdings" panose="05000000000000000000" pitchFamily="2" charset="2"/>
              </a:rPr>
              <a:t>Voor de februari-instromers geldt dat jullie op </a:t>
            </a:r>
            <a:r>
              <a:rPr lang="nl-NL" u="sng" dirty="0">
                <a:sym typeface="Wingdings" panose="05000000000000000000" pitchFamily="2" charset="2"/>
              </a:rPr>
              <a:t>dinsdag</a:t>
            </a:r>
            <a:r>
              <a:rPr lang="nl-NL" dirty="0">
                <a:sym typeface="Wingdings" panose="05000000000000000000" pitchFamily="2" charset="2"/>
              </a:rPr>
              <a:t> fysiek aanwezig zijn op school, jullie volgen dezelfde lessen en daarnaast gaan jullie aan de slag met het ibs van periode 1</a:t>
            </a:r>
          </a:p>
          <a:p>
            <a:r>
              <a:rPr lang="nl-NL" dirty="0">
                <a:sym typeface="Wingdings" panose="05000000000000000000" pitchFamily="2" charset="2"/>
              </a:rPr>
              <a:t>Wil je op school komen werken? Vraag dit even aan je coach 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331921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00C75F-F0E0-43A1-B9C0-AED5264D5F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Rooster voor </a:t>
            </a:r>
            <a:r>
              <a:rPr lang="nl-NL" b="1" dirty="0"/>
              <a:t>na </a:t>
            </a:r>
            <a:r>
              <a:rPr lang="nl-NL" dirty="0"/>
              <a:t>de carnavalsvakantie</a:t>
            </a:r>
            <a:endParaRPr lang="nl-NL" b="1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110B8F0-77E6-4985-AEB5-B4A33598BC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677256"/>
            <a:ext cx="9872871" cy="4571143"/>
          </a:xfrm>
        </p:spPr>
        <p:txBody>
          <a:bodyPr>
            <a:normAutofit/>
          </a:bodyPr>
          <a:lstStyle/>
          <a:p>
            <a:r>
              <a:rPr lang="nl-NL" sz="2000" dirty="0">
                <a:cs typeface="Calibri" panose="020F0502020204030204" pitchFamily="34" charset="0"/>
              </a:rPr>
              <a:t>Start stage op maandag 22 februari 2021 (direct na de vakantie)</a:t>
            </a:r>
          </a:p>
          <a:p>
            <a:r>
              <a:rPr lang="nl-NL" sz="2000" dirty="0">
                <a:cs typeface="Calibri" panose="020F0502020204030204" pitchFamily="34" charset="0"/>
              </a:rPr>
              <a:t>Einde stage: vrijdag 23 april 2021</a:t>
            </a:r>
          </a:p>
          <a:p>
            <a:r>
              <a:rPr lang="nl-NL" sz="2000" dirty="0">
                <a:cs typeface="Calibri" panose="020F0502020204030204" pitchFamily="34" charset="0"/>
              </a:rPr>
              <a:t>Duur van de stage: 9 weken</a:t>
            </a:r>
          </a:p>
          <a:p>
            <a:r>
              <a:rPr lang="nl-NL" sz="20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Totaal aantal uren: 312 uur (voor februari-instromers: 240 uur)</a:t>
            </a:r>
            <a:endParaRPr lang="nl-NL" sz="2000" dirty="0">
              <a:cs typeface="Calibri" panose="020F0502020204030204" pitchFamily="34" charset="0"/>
            </a:endParaRPr>
          </a:p>
          <a:p>
            <a:r>
              <a:rPr lang="nl-NL" sz="20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Uren per week: 40 uur, met uitzondering van weken waarin terugkomdag op maandag gepland is (dan volg je dus lessen op school/via Teams), dit is op:</a:t>
            </a:r>
          </a:p>
          <a:p>
            <a:pPr marL="45720" indent="0">
              <a:buNone/>
            </a:pPr>
            <a:r>
              <a:rPr lang="nl-NL" sz="20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-maandag 1 maart</a:t>
            </a:r>
            <a:br>
              <a:rPr lang="nl-NL" sz="20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nl-NL" sz="20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-maandag 15 maart</a:t>
            </a:r>
            <a:br>
              <a:rPr lang="nl-NL" sz="20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nl-NL" sz="20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-maandag 29 maart </a:t>
            </a:r>
            <a:br>
              <a:rPr lang="nl-NL" sz="20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nl-NL" sz="20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-maandag 19 april.</a:t>
            </a:r>
          </a:p>
          <a:p>
            <a:r>
              <a:rPr lang="nl-NL" sz="2000" dirty="0"/>
              <a:t>In de weken waarop je op de maandag </a:t>
            </a:r>
            <a:r>
              <a:rPr lang="nl-NL" sz="2000" u="sng" dirty="0"/>
              <a:t>wel</a:t>
            </a:r>
            <a:r>
              <a:rPr lang="nl-NL" sz="2000" b="1" u="sng" dirty="0"/>
              <a:t> </a:t>
            </a:r>
            <a:r>
              <a:rPr lang="nl-NL" sz="2000" dirty="0"/>
              <a:t>stage loopt, is er een online vragenuurtje, dit start telkens om 10:00 uur</a:t>
            </a:r>
          </a:p>
        </p:txBody>
      </p:sp>
    </p:spTree>
    <p:extLst>
      <p:ext uri="{BB962C8B-B14F-4D97-AF65-F5344CB8AC3E}">
        <p14:creationId xmlns:p14="http://schemas.microsoft.com/office/powerpoint/2010/main" val="28441227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Rectangle 108">
            <a:extLst>
              <a:ext uri="{FF2B5EF4-FFF2-40B4-BE49-F238E27FC236}">
                <a16:creationId xmlns:a16="http://schemas.microsoft.com/office/drawing/2014/main" id="{809C0BCD-BEE9-423F-A51C-BCCD8E5EAA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" name="Rectangle 110">
            <a:extLst>
              <a:ext uri="{FF2B5EF4-FFF2-40B4-BE49-F238E27FC236}">
                <a16:creationId xmlns:a16="http://schemas.microsoft.com/office/drawing/2014/main" id="{9998D094-42B2-42BA-AA14-E8FBE073A5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30" name="Straight Connector 112">
            <a:extLst>
              <a:ext uri="{FF2B5EF4-FFF2-40B4-BE49-F238E27FC236}">
                <a16:creationId xmlns:a16="http://schemas.microsoft.com/office/drawing/2014/main" id="{8465D64B-59F4-4BDC-B833-A17EF1E046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Rectangle 114">
            <a:extLst>
              <a:ext uri="{FF2B5EF4-FFF2-40B4-BE49-F238E27FC236}">
                <a16:creationId xmlns:a16="http://schemas.microsoft.com/office/drawing/2014/main" id="{04BCB9E2-CEA3-4AED-BDAC-BFD45CE9C0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2100" cy="6377939"/>
          </a:xfrm>
          <a:prstGeom prst="rect">
            <a:avLst/>
          </a:prstGeom>
          <a:solidFill>
            <a:schemeClr val="bg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32" name="Rectangle 116">
            <a:extLst>
              <a:ext uri="{FF2B5EF4-FFF2-40B4-BE49-F238E27FC236}">
                <a16:creationId xmlns:a16="http://schemas.microsoft.com/office/drawing/2014/main" id="{9E92B39E-F855-499B-BD7E-36BAB93A97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6008" y="246887"/>
            <a:ext cx="7314691" cy="6377939"/>
          </a:xfrm>
          <a:prstGeom prst="rect">
            <a:avLst/>
          </a:prstGeom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33" name="Straight Connector 118">
            <a:extLst>
              <a:ext uri="{FF2B5EF4-FFF2-40B4-BE49-F238E27FC236}">
                <a16:creationId xmlns:a16="http://schemas.microsoft.com/office/drawing/2014/main" id="{50C72FFD-DD89-412D-B569-F9A0F3A698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633843" y="4005950"/>
            <a:ext cx="5319020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Rectangle 120">
            <a:extLst>
              <a:ext uri="{FF2B5EF4-FFF2-40B4-BE49-F238E27FC236}">
                <a16:creationId xmlns:a16="http://schemas.microsoft.com/office/drawing/2014/main" id="{F294E8CF-7744-4206-9889-C122C30E83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00" y="246888"/>
            <a:ext cx="11724640" cy="6377939"/>
          </a:xfrm>
          <a:prstGeom prst="rect">
            <a:avLst/>
          </a:prstGeom>
          <a:noFill/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500C75F-F0E0-43A1-B9C0-AED5264D5F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83553" y="893398"/>
            <a:ext cx="6019601" cy="318720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85000"/>
              </a:lnSpc>
            </a:pPr>
            <a:r>
              <a:rPr lang="en-US" sz="4000" b="1" cap="all" dirty="0">
                <a:solidFill>
                  <a:srgbClr val="FFFFFF"/>
                </a:solidFill>
              </a:rPr>
              <a:t>Rooster </a:t>
            </a:r>
            <a:r>
              <a:rPr lang="en-US" sz="4000" b="1" cap="all" dirty="0" err="1">
                <a:solidFill>
                  <a:srgbClr val="FFFFFF"/>
                </a:solidFill>
              </a:rPr>
              <a:t>voor</a:t>
            </a:r>
            <a:r>
              <a:rPr lang="en-US" sz="4000" b="1" cap="all" dirty="0">
                <a:solidFill>
                  <a:srgbClr val="FFFFFF"/>
                </a:solidFill>
              </a:rPr>
              <a:t> </a:t>
            </a:r>
            <a:r>
              <a:rPr lang="en-US" sz="4000" b="1" cap="all" dirty="0" err="1">
                <a:solidFill>
                  <a:srgbClr val="FFFFFF"/>
                </a:solidFill>
              </a:rPr>
              <a:t>na</a:t>
            </a:r>
            <a:r>
              <a:rPr lang="en-US" sz="4000" b="1" cap="all" dirty="0">
                <a:solidFill>
                  <a:srgbClr val="FFFFFF"/>
                </a:solidFill>
              </a:rPr>
              <a:t> de </a:t>
            </a:r>
            <a:r>
              <a:rPr lang="en-US" sz="4000" b="1" cap="all" dirty="0" err="1">
                <a:solidFill>
                  <a:srgbClr val="FFFFFF"/>
                </a:solidFill>
              </a:rPr>
              <a:t>carnavalsvakantie</a:t>
            </a:r>
            <a:endParaRPr lang="en-US" sz="4000" b="1" cap="all" dirty="0">
              <a:solidFill>
                <a:srgbClr val="FFFFFF"/>
              </a:solidFill>
            </a:endParaRPr>
          </a:p>
        </p:txBody>
      </p:sp>
      <p:pic>
        <p:nvPicPr>
          <p:cNvPr id="10" name="Afbeelding 9">
            <a:extLst>
              <a:ext uri="{FF2B5EF4-FFF2-40B4-BE49-F238E27FC236}">
                <a16:creationId xmlns:a16="http://schemas.microsoft.com/office/drawing/2014/main" id="{834AD5BF-BBED-482D-8B21-9700CD20D0A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45" r="62449" b="-1"/>
          <a:stretch/>
        </p:blipFill>
        <p:spPr>
          <a:xfrm>
            <a:off x="872065" y="857675"/>
            <a:ext cx="3135414" cy="5140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26353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00C75F-F0E0-43A1-B9C0-AED5264D5F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Belangrijke data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110B8F0-77E6-4985-AEB5-B4A33598BC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862191"/>
            <a:ext cx="9872871" cy="4571143"/>
          </a:xfrm>
        </p:spPr>
        <p:txBody>
          <a:bodyPr>
            <a:normAutofit/>
          </a:bodyPr>
          <a:lstStyle/>
          <a:p>
            <a:r>
              <a:rPr lang="nl-NL" sz="2000" dirty="0"/>
              <a:t>1 maart - herkansing deadline portfolio periode 2</a:t>
            </a:r>
          </a:p>
          <a:p>
            <a:r>
              <a:rPr lang="nl-NL" sz="2000" dirty="0"/>
              <a:t>15 maart - herkansing IBS-toets periode 2</a:t>
            </a:r>
          </a:p>
          <a:p>
            <a:endParaRPr lang="nl-NL" sz="2000" dirty="0"/>
          </a:p>
          <a:p>
            <a:r>
              <a:rPr lang="nl-NL" sz="2000" dirty="0"/>
              <a:t>19 april  - deadline portfolio periode 3</a:t>
            </a:r>
          </a:p>
        </p:txBody>
      </p:sp>
    </p:spTree>
    <p:extLst>
      <p:ext uri="{BB962C8B-B14F-4D97-AF65-F5344CB8AC3E}">
        <p14:creationId xmlns:p14="http://schemas.microsoft.com/office/powerpoint/2010/main" val="9720744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C52BA1D-C868-41AF-B449-223BEEE4A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Periode 3 – Stage assessment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D6A0E32-C2AB-44DA-A0AA-F4A521063C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Pitch van 3 minuten waarin je je bedrijf presenteert met behulp van een </a:t>
            </a:r>
            <a:r>
              <a:rPr lang="nl-NL" dirty="0" err="1"/>
              <a:t>infographic</a:t>
            </a:r>
            <a:r>
              <a:rPr lang="nl-NL" dirty="0"/>
              <a:t>. </a:t>
            </a:r>
          </a:p>
          <a:p>
            <a:r>
              <a:rPr lang="nl-NL" dirty="0"/>
              <a:t>Deze </a:t>
            </a:r>
            <a:r>
              <a:rPr lang="nl-NL" dirty="0" err="1"/>
              <a:t>infographic</a:t>
            </a:r>
            <a:r>
              <a:rPr lang="nl-NL" dirty="0"/>
              <a:t> (ook wel </a:t>
            </a:r>
            <a:r>
              <a:rPr lang="nl-NL" dirty="0" err="1"/>
              <a:t>factsheet</a:t>
            </a:r>
            <a:r>
              <a:rPr lang="nl-NL" dirty="0"/>
              <a:t> genoemd) is een product van LA3. </a:t>
            </a:r>
          </a:p>
          <a:p>
            <a:r>
              <a:rPr lang="nl-NL" dirty="0"/>
              <a:t>Naar aanleiding van je pitch worden er vragen gesteld over je pitch en over je stage. </a:t>
            </a:r>
          </a:p>
          <a:p>
            <a:r>
              <a:rPr lang="nl-NL" dirty="0"/>
              <a:t>Stage assessment vindt plaats in periode 4, na de stage. </a:t>
            </a:r>
          </a:p>
          <a:p>
            <a:endParaRPr lang="nl-NL" dirty="0"/>
          </a:p>
        </p:txBody>
      </p:sp>
      <p:pic>
        <p:nvPicPr>
          <p:cNvPr id="3074" name="Picture 2" descr="Pitch your idea - Co-operative News">
            <a:extLst>
              <a:ext uri="{FF2B5EF4-FFF2-40B4-BE49-F238E27FC236}">
                <a16:creationId xmlns:a16="http://schemas.microsoft.com/office/drawing/2014/main" id="{EE78C5BC-1306-4668-AD62-23214B475C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4240" y="4654193"/>
            <a:ext cx="7971634" cy="22038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6462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00C75F-F0E0-43A1-B9C0-AED5264D5F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Toelating assessment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110B8F0-77E6-4985-AEB5-B4A33598BC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862191"/>
            <a:ext cx="9872871" cy="45711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400" b="1" dirty="0"/>
              <a:t>Leerarrangementen </a:t>
            </a:r>
            <a:endParaRPr lang="nl-NL" sz="2400" dirty="0"/>
          </a:p>
          <a:p>
            <a:pPr marL="0" indent="0">
              <a:buNone/>
            </a:pPr>
            <a:r>
              <a:rPr lang="nl-NL" sz="2400" dirty="0"/>
              <a:t>Alle </a:t>
            </a:r>
            <a:r>
              <a:rPr lang="nl-NL" sz="2400" dirty="0" err="1"/>
              <a:t>LA’s</a:t>
            </a:r>
            <a:r>
              <a:rPr lang="nl-NL" sz="2400" dirty="0"/>
              <a:t> zijn verplicht, voor deze periode zijn dat:  </a:t>
            </a:r>
          </a:p>
          <a:p>
            <a:pPr lvl="0"/>
            <a:r>
              <a:rPr lang="nl-NL" sz="2400" dirty="0"/>
              <a:t>LA 1 Leerdoelen voor je stage</a:t>
            </a:r>
          </a:p>
          <a:p>
            <a:pPr lvl="0"/>
            <a:r>
              <a:rPr lang="nl-NL" sz="2400" dirty="0"/>
              <a:t>LA 2 Ken je werkplek + eigen werk</a:t>
            </a:r>
          </a:p>
          <a:p>
            <a:pPr lvl="0"/>
            <a:r>
              <a:rPr lang="nl-NL" sz="2400" dirty="0"/>
              <a:t>LA 3 Bedrijfspresentatie</a:t>
            </a:r>
          </a:p>
          <a:p>
            <a:pPr marL="0" indent="0">
              <a:buNone/>
            </a:pPr>
            <a:endParaRPr lang="nl-NL" sz="2400" dirty="0"/>
          </a:p>
          <a:p>
            <a:pPr marL="0" indent="0">
              <a:buNone/>
            </a:pPr>
            <a:r>
              <a:rPr lang="nl-NL" sz="2400" dirty="0"/>
              <a:t>Zorg dat de </a:t>
            </a:r>
            <a:r>
              <a:rPr lang="nl-NL" sz="2400" dirty="0" err="1"/>
              <a:t>LA’s</a:t>
            </a:r>
            <a:r>
              <a:rPr lang="nl-NL" sz="2400" dirty="0"/>
              <a:t> uiterlijk voor de portfolio deadline zijn ingeleverd in Teams. De portfolio deadline is 19 april 2021.</a:t>
            </a:r>
          </a:p>
        </p:txBody>
      </p:sp>
    </p:spTree>
    <p:extLst>
      <p:ext uri="{BB962C8B-B14F-4D97-AF65-F5344CB8AC3E}">
        <p14:creationId xmlns:p14="http://schemas.microsoft.com/office/powerpoint/2010/main" val="2074534419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2" ma:contentTypeDescription="Een nieuw document maken." ma:contentTypeScope="" ma:versionID="1dc84fb11a9be35ac09a1ae920ea7357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85fd8f0e804736af8b3f71c277445723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6614168-1363-41D5-B64A-FC595DA39B7D}">
  <ds:schemaRefs>
    <ds:schemaRef ds:uri="34354c1b-6b8c-435b-ad50-990538c19557"/>
    <ds:schemaRef ds:uri="47a28104-336f-447d-946e-e305ac2bcd4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8D7DE6F1-65E5-4742-993C-166C160C650C}">
  <ds:schemaRefs>
    <ds:schemaRef ds:uri="34354c1b-6b8c-435b-ad50-990538c19557"/>
    <ds:schemaRef ds:uri="47a28104-336f-447d-946e-e305ac2bcd47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5E0517EB-918A-4F91-B474-4547F2D83E5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883</Words>
  <Application>Microsoft Office PowerPoint</Application>
  <PresentationFormat>Breedbeeld</PresentationFormat>
  <Paragraphs>115</Paragraphs>
  <Slides>18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2</vt:i4>
      </vt:variant>
      <vt:variant>
        <vt:lpstr>Diatitels</vt:lpstr>
      </vt:variant>
      <vt:variant>
        <vt:i4>18</vt:i4>
      </vt:variant>
    </vt:vector>
  </HeadingPairs>
  <TitlesOfParts>
    <vt:vector size="25" baseType="lpstr">
      <vt:lpstr>Arial</vt:lpstr>
      <vt:lpstr>Calibri</vt:lpstr>
      <vt:lpstr>Calibri Light</vt:lpstr>
      <vt:lpstr>Corbel</vt:lpstr>
      <vt:lpstr>Wingdings</vt:lpstr>
      <vt:lpstr>Basis</vt:lpstr>
      <vt:lpstr>Kantoorthema</vt:lpstr>
      <vt:lpstr>Welkom in periode 3</vt:lpstr>
      <vt:lpstr>Voor vandaag:</vt:lpstr>
      <vt:lpstr>Kennismaken</vt:lpstr>
      <vt:lpstr>Rooster voor deze- en volgende week</vt:lpstr>
      <vt:lpstr>Rooster voor na de carnavalsvakantie</vt:lpstr>
      <vt:lpstr>Rooster voor na de carnavalsvakantie</vt:lpstr>
      <vt:lpstr>Belangrijke data</vt:lpstr>
      <vt:lpstr>Periode 3 – Stage assessment</vt:lpstr>
      <vt:lpstr>Toelating assessment</vt:lpstr>
      <vt:lpstr>PowerPoint-presentatie</vt:lpstr>
      <vt:lpstr>SMART leerdoelen stellen</vt:lpstr>
      <vt:lpstr>Specifiek</vt:lpstr>
      <vt:lpstr>Meetbaar</vt:lpstr>
      <vt:lpstr>Acceptabel</vt:lpstr>
      <vt:lpstr>Realistisch</vt:lpstr>
      <vt:lpstr>Tijdsgebonden</vt:lpstr>
      <vt:lpstr>Ondernemerscompetenties</vt:lpstr>
      <vt:lpstr>Aan de slag in groepjes (Teams)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Welkom in periode 3</dc:title>
  <dc:creator>Valerie van den Berg</dc:creator>
  <cp:lastModifiedBy>Valerie van den Berg</cp:lastModifiedBy>
  <cp:revision>1</cp:revision>
  <dcterms:created xsi:type="dcterms:W3CDTF">2021-01-25T15:25:20Z</dcterms:created>
  <dcterms:modified xsi:type="dcterms:W3CDTF">2021-02-01T07:46:35Z</dcterms:modified>
</cp:coreProperties>
</file>